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61" r:id="rId5"/>
    <p:sldId id="312" r:id="rId6"/>
    <p:sldId id="306" r:id="rId7"/>
    <p:sldId id="316" r:id="rId8"/>
    <p:sldId id="329" r:id="rId9"/>
    <p:sldId id="328" r:id="rId10"/>
    <p:sldId id="313" r:id="rId11"/>
    <p:sldId id="327" r:id="rId12"/>
    <p:sldId id="319" r:id="rId13"/>
    <p:sldId id="320" r:id="rId14"/>
    <p:sldId id="325" r:id="rId15"/>
    <p:sldId id="326" r:id="rId16"/>
    <p:sldId id="314" r:id="rId17"/>
    <p:sldId id="324" r:id="rId18"/>
    <p:sldId id="322" r:id="rId19"/>
    <p:sldId id="323" r:id="rId20"/>
    <p:sldId id="300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A0B4"/>
    <a:srgbClr val="BD4451"/>
    <a:srgbClr val="FFFFFF"/>
    <a:srgbClr val="B6D1DC"/>
    <a:srgbClr val="548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1"/>
    <p:restoredTop sz="82537" autoAdjust="0"/>
  </p:normalViewPr>
  <p:slideViewPr>
    <p:cSldViewPr snapToGrid="0" snapToObjects="1">
      <p:cViewPr varScale="1">
        <p:scale>
          <a:sx n="88" d="100"/>
          <a:sy n="88" d="100"/>
        </p:scale>
        <p:origin x="561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32FA-689D-B549-934D-453F92A7A351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67BD7-AB0B-E740-B918-54B38D38E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30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67BD7-AB0B-E740-B918-54B38D38E5D1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47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409" y="3316799"/>
            <a:ext cx="7743791" cy="491016"/>
          </a:xfrm>
        </p:spPr>
        <p:txBody>
          <a:bodyPr>
            <a:noAutofit/>
          </a:bodyPr>
          <a:lstStyle>
            <a:lvl1pPr algn="ctr">
              <a:defRPr sz="3800" b="0" i="0">
                <a:latin typeface="+mn-lt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409" y="4065020"/>
            <a:ext cx="7743791" cy="580834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695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44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9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5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2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82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4306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9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2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38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79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9014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35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0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AAD09-1C82-FD45-B72F-64AF07B0037D}" type="datetimeFigureOut">
              <a:rPr lang="it-IT" smtClean="0"/>
              <a:t>06/07/2020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56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rgbClr val="548896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aggiaresicuri.i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plomatie.gouv.fr/en/coming-to-france/coronavirus-advice-for-foreign-nationals-in-franc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terieur.gouv.fr/Actualites/L-actu-du-Ministere/Attestation-de-deplacement-et-de-voyag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coronavirus-covid-19-essential-international-travel-guidance" TargetMode="External"/><Relationship Id="rId2" Type="http://schemas.openxmlformats.org/officeDocument/2006/relationships/hyperlink" Target="https://www.gov.uk/uk-border-contro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m.polimi.it/iso" TargetMode="External"/><Relationship Id="rId2" Type="http://schemas.openxmlformats.org/officeDocument/2006/relationships/hyperlink" Target="mailto:iso@mip.polimi.i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om.polimi.it/covidfaq/" TargetMode="External"/><Relationship Id="rId4" Type="http://schemas.openxmlformats.org/officeDocument/2006/relationships/hyperlink" Target="http://www.som.polimi.it/en/mip-4-student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muni.italia.it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teri.it/mae/resource/doc/2020/07/modulo_rientro_da_estero_30giu2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teri.it/mae/en/sala_stampa/archivionotizie/approfondimenti/emergenza-covid-19-informazioni-dalle-ambasciate-e-dai-consolati.html" TargetMode="External"/><Relationship Id="rId2" Type="http://schemas.openxmlformats.org/officeDocument/2006/relationships/hyperlink" Target="https://www.esteri.it/mae/en/ministero/normativaonline/decreto-iorestoacasa-domande-frequenti/focus-cittadini-italiani-in-rientro-dall-estero-e-cittadini-stranieri-in-itali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open.europa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62022" y="3156353"/>
            <a:ext cx="8071782" cy="1515399"/>
          </a:xfrm>
        </p:spPr>
        <p:txBody>
          <a:bodyPr/>
          <a:lstStyle/>
          <a:p>
            <a:r>
              <a:rPr lang="it-IT" dirty="0" smtClean="0"/>
              <a:t>Covid-19 </a:t>
            </a:r>
            <a:r>
              <a:rPr lang="it-IT" dirty="0" err="1" smtClean="0"/>
              <a:t>Updates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 smtClean="0"/>
              <a:t>and ISO DESK</a:t>
            </a:r>
            <a:r>
              <a:rPr lang="it-IT" sz="3200" b="1" dirty="0"/>
              <a:t/>
            </a:r>
            <a:br>
              <a:rPr lang="it-IT" sz="3200" b="1" dirty="0"/>
            </a:b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60320" y="5071314"/>
            <a:ext cx="3718560" cy="580834"/>
          </a:xfrm>
        </p:spPr>
        <p:txBody>
          <a:bodyPr/>
          <a:lstStyle/>
          <a:p>
            <a:r>
              <a:rPr lang="it-IT" dirty="0" smtClean="0"/>
              <a:t>6 JULY 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64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187"/>
          </a:xfrm>
        </p:spPr>
        <p:txBody>
          <a:bodyPr/>
          <a:lstStyle/>
          <a:p>
            <a:r>
              <a:rPr lang="it-IT" dirty="0" err="1" smtClean="0"/>
              <a:t>Travelling</a:t>
            </a:r>
            <a:r>
              <a:rPr lang="it-IT" dirty="0" smtClean="0"/>
              <a:t> </a:t>
            </a:r>
            <a:r>
              <a:rPr lang="it-IT" dirty="0" err="1" smtClean="0"/>
              <a:t>rules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990"/>
            <a:ext cx="8229600" cy="5001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200" b="1" dirty="0" smtClean="0"/>
              <a:t>NON-EU COUNTRIES</a:t>
            </a:r>
          </a:p>
          <a:p>
            <a:r>
              <a:rPr lang="en-AU" sz="2200" b="1" dirty="0" smtClean="0"/>
              <a:t>INDIA</a:t>
            </a:r>
            <a:r>
              <a:rPr lang="en-AU" sz="2200" dirty="0" smtClean="0"/>
              <a:t/>
            </a:r>
            <a:br>
              <a:rPr lang="en-AU" sz="2200" dirty="0" smtClean="0"/>
            </a:br>
            <a:r>
              <a:rPr lang="en-AU" sz="2200" dirty="0" smtClean="0"/>
              <a:t>Suspension of all international flights to/from India, until July 30 </a:t>
            </a:r>
          </a:p>
          <a:p>
            <a:r>
              <a:rPr lang="en-AU" sz="2200" b="1" dirty="0" smtClean="0"/>
              <a:t>COLOMBIA</a:t>
            </a:r>
            <a:r>
              <a:rPr lang="en-AU" sz="2200" b="1" dirty="0" smtClean="0"/>
              <a:t/>
            </a:r>
            <a:br>
              <a:rPr lang="en-AU" sz="2200" b="1" dirty="0" smtClean="0"/>
            </a:br>
            <a:r>
              <a:rPr lang="en-AU" sz="2200" dirty="0" smtClean="0"/>
              <a:t>Suspension of all international flights until August 31</a:t>
            </a:r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r>
              <a:rPr lang="en-AU" sz="2200" dirty="0">
                <a:hlinkClick r:id="rId2"/>
              </a:rPr>
              <a:t>http://www.viaggiaresicuri.it</a:t>
            </a:r>
            <a:r>
              <a:rPr lang="en-AU" sz="2200" dirty="0" smtClean="0">
                <a:hlinkClick r:id="rId2"/>
              </a:rPr>
              <a:t>/</a:t>
            </a:r>
            <a:r>
              <a:rPr lang="en-AU" sz="2200" dirty="0" smtClean="0"/>
              <a:t> </a:t>
            </a:r>
          </a:p>
          <a:p>
            <a:pPr marL="0" indent="0">
              <a:buNone/>
            </a:pPr>
            <a:r>
              <a:rPr lang="it-IT" sz="2200" dirty="0" err="1" smtClean="0">
                <a:solidFill>
                  <a:prstClr val="black"/>
                </a:solidFill>
              </a:rPr>
              <a:t>Before</a:t>
            </a:r>
            <a:r>
              <a:rPr lang="it-IT" sz="2200" dirty="0" smtClean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travelling</a:t>
            </a:r>
            <a:r>
              <a:rPr lang="it-IT" sz="2200" dirty="0">
                <a:solidFill>
                  <a:prstClr val="black"/>
                </a:solidFill>
              </a:rPr>
              <a:t>, </a:t>
            </a:r>
            <a:r>
              <a:rPr lang="it-IT" sz="2200" dirty="0" err="1">
                <a:solidFill>
                  <a:prstClr val="black"/>
                </a:solidFill>
              </a:rPr>
              <a:t>check</a:t>
            </a:r>
            <a:r>
              <a:rPr lang="it-IT" sz="2200" dirty="0">
                <a:solidFill>
                  <a:prstClr val="black"/>
                </a:solidFill>
              </a:rPr>
              <a:t> with the </a:t>
            </a:r>
            <a:r>
              <a:rPr lang="it-IT" sz="2200" dirty="0" err="1">
                <a:solidFill>
                  <a:prstClr val="black"/>
                </a:solidFill>
              </a:rPr>
              <a:t>Italian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Consulate</a:t>
            </a:r>
            <a:r>
              <a:rPr lang="it-IT" sz="2200" dirty="0">
                <a:solidFill>
                  <a:prstClr val="black"/>
                </a:solidFill>
              </a:rPr>
              <a:t>/</a:t>
            </a:r>
            <a:r>
              <a:rPr lang="it-IT" sz="2200" dirty="0" err="1">
                <a:solidFill>
                  <a:prstClr val="black"/>
                </a:solidFill>
              </a:rPr>
              <a:t>Embassy</a:t>
            </a:r>
            <a:r>
              <a:rPr lang="it-IT" sz="2200" dirty="0">
                <a:solidFill>
                  <a:prstClr val="black"/>
                </a:solidFill>
              </a:rPr>
              <a:t> in the country </a:t>
            </a:r>
            <a:r>
              <a:rPr lang="it-IT" sz="2200" dirty="0" err="1">
                <a:solidFill>
                  <a:prstClr val="black"/>
                </a:solidFill>
              </a:rPr>
              <a:t>where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you</a:t>
            </a:r>
            <a:r>
              <a:rPr lang="it-IT" sz="2200" dirty="0">
                <a:solidFill>
                  <a:prstClr val="black"/>
                </a:solidFill>
              </a:rPr>
              <a:t> are </a:t>
            </a:r>
            <a:r>
              <a:rPr lang="it-IT" sz="2200" dirty="0" err="1">
                <a:solidFill>
                  <a:prstClr val="black"/>
                </a:solidFill>
              </a:rPr>
              <a:t>now</a:t>
            </a:r>
            <a:r>
              <a:rPr lang="it-IT" sz="2200" dirty="0">
                <a:solidFill>
                  <a:prstClr val="black"/>
                </a:solidFill>
              </a:rPr>
              <a:t>, </a:t>
            </a:r>
            <a:r>
              <a:rPr lang="it-IT" sz="2200" dirty="0" err="1">
                <a:solidFill>
                  <a:prstClr val="black"/>
                </a:solidFill>
              </a:rPr>
              <a:t>as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it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may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have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different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regulations</a:t>
            </a:r>
            <a:r>
              <a:rPr lang="it-IT" sz="22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en-AU" sz="2200" dirty="0" smtClean="0"/>
          </a:p>
        </p:txBody>
      </p:sp>
    </p:spTree>
    <p:extLst>
      <p:ext uri="{BB962C8B-B14F-4D97-AF65-F5344CB8AC3E}">
        <p14:creationId xmlns:p14="http://schemas.microsoft.com/office/powerpoint/2010/main" val="28314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187"/>
          </a:xfrm>
        </p:spPr>
        <p:txBody>
          <a:bodyPr/>
          <a:lstStyle/>
          <a:p>
            <a:r>
              <a:rPr lang="it-IT" dirty="0" err="1" smtClean="0"/>
              <a:t>Travelling</a:t>
            </a:r>
            <a:r>
              <a:rPr lang="it-IT" dirty="0" smtClean="0"/>
              <a:t> </a:t>
            </a:r>
            <a:r>
              <a:rPr lang="it-IT" dirty="0" err="1" smtClean="0"/>
              <a:t>rules</a:t>
            </a:r>
            <a:r>
              <a:rPr lang="it-IT" dirty="0" smtClean="0"/>
              <a:t> – From Italy to Europe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990"/>
            <a:ext cx="8229600" cy="53837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AU" sz="2200" b="1" dirty="0" smtClean="0"/>
              <a:t>TO FRANCE</a:t>
            </a:r>
          </a:p>
          <a:p>
            <a:pPr algn="just"/>
            <a:r>
              <a:rPr lang="en-AU" sz="2200" dirty="0" smtClean="0">
                <a:hlinkClick r:id="rId3"/>
              </a:rPr>
              <a:t>https</a:t>
            </a:r>
            <a:r>
              <a:rPr lang="en-AU" sz="2200" dirty="0">
                <a:hlinkClick r:id="rId3"/>
              </a:rPr>
              <a:t>://</a:t>
            </a:r>
            <a:r>
              <a:rPr lang="en-AU" sz="2200" dirty="0" smtClean="0">
                <a:hlinkClick r:id="rId3"/>
              </a:rPr>
              <a:t>www.diplomatie.gouv.fr/en/coming-to-france/coronavirus-advice-for-foreign-nationals-in-france/</a:t>
            </a:r>
            <a:endParaRPr lang="en-AU" sz="2200" dirty="0"/>
          </a:p>
          <a:p>
            <a:pPr algn="just"/>
            <a:r>
              <a:rPr lang="en-AU" sz="2200" dirty="0" smtClean="0"/>
              <a:t>You can enter from Italy without self-isolating</a:t>
            </a:r>
          </a:p>
          <a:p>
            <a:pPr algn="just"/>
            <a:r>
              <a:rPr lang="en-US" sz="2200" dirty="0" smtClean="0"/>
              <a:t>You can enter from a Non-EU country if you have a valid </a:t>
            </a:r>
            <a:r>
              <a:rPr lang="en-US" sz="2200" dirty="0" smtClean="0"/>
              <a:t>European or French residence </a:t>
            </a:r>
            <a:r>
              <a:rPr lang="en-US" sz="2200" dirty="0" smtClean="0"/>
              <a:t>permit or a </a:t>
            </a:r>
            <a:r>
              <a:rPr lang="en-US" sz="2200" dirty="0"/>
              <a:t>long-stay </a:t>
            </a:r>
            <a:r>
              <a:rPr lang="en-US" sz="2200" dirty="0" smtClean="0"/>
              <a:t>visa with your main residence in France. </a:t>
            </a:r>
            <a:r>
              <a:rPr lang="en-US" sz="2200" dirty="0" smtClean="0"/>
              <a:t>You will need to present a </a:t>
            </a:r>
            <a:r>
              <a:rPr lang="en-US" sz="2200" dirty="0" smtClean="0">
                <a:hlinkClick r:id="rId4"/>
              </a:rPr>
              <a:t>self-certification</a:t>
            </a:r>
            <a:r>
              <a:rPr lang="en-US" sz="2200" dirty="0" smtClean="0"/>
              <a:t> and self-isolate for 14 days</a:t>
            </a:r>
            <a:endParaRPr lang="en-AU" sz="2200" dirty="0" smtClean="0"/>
          </a:p>
          <a:p>
            <a:pPr algn="just"/>
            <a:r>
              <a:rPr lang="en-US" sz="2200" b="1" dirty="0" smtClean="0"/>
              <a:t>The </a:t>
            </a:r>
            <a:r>
              <a:rPr lang="en-US" sz="2200" b="1" dirty="0"/>
              <a:t>validity of French residence </a:t>
            </a:r>
            <a:r>
              <a:rPr lang="en-US" sz="2200" b="1" dirty="0" smtClean="0"/>
              <a:t>permits, long-stay </a:t>
            </a:r>
            <a:r>
              <a:rPr lang="en-US" sz="2200" b="1" dirty="0"/>
              <a:t>visas and receipts for applications to renew residence permits expiring between 16 March and 15 </a:t>
            </a:r>
            <a:r>
              <a:rPr lang="en-US" sz="2200" b="1" dirty="0" smtClean="0"/>
              <a:t>June </a:t>
            </a:r>
            <a:r>
              <a:rPr lang="en-US" sz="2200" b="1" dirty="0"/>
              <a:t>2020 has been extended </a:t>
            </a:r>
            <a:r>
              <a:rPr lang="en-US" sz="2200" b="1" dirty="0" smtClean="0"/>
              <a:t>by 6 months.</a:t>
            </a:r>
            <a:endParaRPr lang="en-US" sz="2200" dirty="0"/>
          </a:p>
          <a:p>
            <a:pPr algn="just"/>
            <a:r>
              <a:rPr lang="en-US" sz="2200" dirty="0"/>
              <a:t>International students will be allowed to travel to France, regardless of their countries of origin, and visa procedures will be facilitated. Visa and resident permit applications will be processed as a priority.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261255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187"/>
          </a:xfrm>
        </p:spPr>
        <p:txBody>
          <a:bodyPr/>
          <a:lstStyle/>
          <a:p>
            <a:r>
              <a:rPr lang="it-IT" dirty="0" err="1" smtClean="0"/>
              <a:t>Travelling</a:t>
            </a:r>
            <a:r>
              <a:rPr lang="it-IT" dirty="0" smtClean="0"/>
              <a:t> </a:t>
            </a:r>
            <a:r>
              <a:rPr lang="it-IT" dirty="0" err="1" smtClean="0"/>
              <a:t>rules</a:t>
            </a:r>
            <a:r>
              <a:rPr lang="it-IT" dirty="0" smtClean="0"/>
              <a:t> – From Italy to Europe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990"/>
            <a:ext cx="8229600" cy="5358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200" b="1" dirty="0" smtClean="0"/>
              <a:t>TO UK</a:t>
            </a:r>
          </a:p>
          <a:p>
            <a:r>
              <a:rPr lang="en-AU" sz="2200" dirty="0">
                <a:hlinkClick r:id="rId2"/>
              </a:rPr>
              <a:t>https://</a:t>
            </a:r>
            <a:r>
              <a:rPr lang="en-AU" sz="2200" dirty="0" smtClean="0">
                <a:hlinkClick r:id="rId2"/>
              </a:rPr>
              <a:t>www.gov.uk/uk-border-control</a:t>
            </a:r>
            <a:endParaRPr lang="en-AU" sz="2200" dirty="0" smtClean="0"/>
          </a:p>
          <a:p>
            <a:r>
              <a:rPr lang="en-AU" sz="2200" dirty="0">
                <a:hlinkClick r:id="rId3"/>
              </a:rPr>
              <a:t>https://</a:t>
            </a:r>
            <a:r>
              <a:rPr lang="en-AU" sz="2200" dirty="0" smtClean="0">
                <a:hlinkClick r:id="rId3"/>
              </a:rPr>
              <a:t>www.gov.uk/guidance/coronavirus-covid-19-essential-international-travel-guidance</a:t>
            </a:r>
            <a:r>
              <a:rPr lang="en-AU" sz="2200" dirty="0" smtClean="0"/>
              <a:t> </a:t>
            </a:r>
          </a:p>
          <a:p>
            <a:r>
              <a:rPr lang="it-IT" sz="2200" dirty="0" smtClean="0"/>
              <a:t>You can </a:t>
            </a:r>
            <a:r>
              <a:rPr lang="it-IT" sz="2200" dirty="0" err="1" smtClean="0"/>
              <a:t>enter</a:t>
            </a:r>
            <a:r>
              <a:rPr lang="it-IT" sz="2200" dirty="0" smtClean="0"/>
              <a:t> from Italy</a:t>
            </a:r>
          </a:p>
          <a:p>
            <a:r>
              <a:rPr lang="it-IT" sz="2200" dirty="0" smtClean="0"/>
              <a:t>You </a:t>
            </a:r>
            <a:r>
              <a:rPr lang="it-IT" sz="2200" dirty="0" err="1" smtClean="0"/>
              <a:t>will</a:t>
            </a:r>
            <a:r>
              <a:rPr lang="it-IT" sz="2200" dirty="0" smtClean="0"/>
              <a:t> </a:t>
            </a:r>
            <a:r>
              <a:rPr lang="it-IT" sz="2200" dirty="0" err="1" smtClean="0"/>
              <a:t>need</a:t>
            </a:r>
            <a:r>
              <a:rPr lang="it-IT" sz="2200" dirty="0" smtClean="0"/>
              <a:t> to </a:t>
            </a:r>
            <a:r>
              <a:rPr lang="it-IT" sz="2200" dirty="0" err="1" smtClean="0"/>
              <a:t>fill</a:t>
            </a:r>
            <a:r>
              <a:rPr lang="it-IT" sz="2200" dirty="0" smtClean="0"/>
              <a:t> out an online </a:t>
            </a:r>
            <a:r>
              <a:rPr lang="it-IT" sz="2200" dirty="0" err="1" smtClean="0"/>
              <a:t>form</a:t>
            </a:r>
            <a:r>
              <a:rPr lang="it-IT" sz="2200" dirty="0" smtClean="0"/>
              <a:t> </a:t>
            </a:r>
            <a:r>
              <a:rPr lang="it-IT" sz="2200" dirty="0" err="1" smtClean="0"/>
              <a:t>beforehand</a:t>
            </a:r>
            <a:r>
              <a:rPr lang="it-IT" sz="2200" dirty="0" smtClean="0"/>
              <a:t>, and self-isolate for 14 </a:t>
            </a:r>
            <a:r>
              <a:rPr lang="it-IT" sz="2200" dirty="0" err="1" smtClean="0"/>
              <a:t>days</a:t>
            </a:r>
            <a:r>
              <a:rPr lang="it-IT" sz="2200" dirty="0" smtClean="0"/>
              <a:t> </a:t>
            </a:r>
            <a:r>
              <a:rPr lang="it-IT" sz="2200" dirty="0" err="1" smtClean="0"/>
              <a:t>upon</a:t>
            </a:r>
            <a:r>
              <a:rPr lang="it-IT" sz="2200" dirty="0" smtClean="0"/>
              <a:t> </a:t>
            </a:r>
            <a:r>
              <a:rPr lang="it-IT" sz="2200" dirty="0" err="1" smtClean="0"/>
              <a:t>arrival</a:t>
            </a:r>
            <a:endParaRPr lang="it-IT" sz="2200" dirty="0" smtClean="0"/>
          </a:p>
          <a:p>
            <a:r>
              <a:rPr lang="en-US" sz="2200" dirty="0"/>
              <a:t>There are different self-isolation rules and penalties depending on whether you are travelling </a:t>
            </a:r>
            <a:r>
              <a:rPr lang="en-US" sz="2200" dirty="0" smtClean="0"/>
              <a:t>to England, Scotland, Wales or Northern Ireland</a:t>
            </a:r>
          </a:p>
          <a:p>
            <a:pPr marL="0" indent="0">
              <a:buNone/>
            </a:pPr>
            <a:endParaRPr lang="en-AU" sz="2200" b="1" dirty="0" smtClean="0"/>
          </a:p>
          <a:p>
            <a:pPr marL="0" indent="0">
              <a:buNone/>
            </a:pPr>
            <a:r>
              <a:rPr lang="en-AU" sz="2200" b="1" dirty="0" smtClean="0"/>
              <a:t>TO SPAIN</a:t>
            </a:r>
            <a:endParaRPr lang="en-AU" sz="2200" b="1" dirty="0"/>
          </a:p>
          <a:p>
            <a:r>
              <a:rPr lang="en-AU" sz="2200" dirty="0" smtClean="0"/>
              <a:t>You can enter from Italy and the EU/Schengen area without self-isolating</a:t>
            </a:r>
          </a:p>
          <a:p>
            <a:r>
              <a:rPr lang="en-AU" sz="2200" dirty="0" smtClean="0"/>
              <a:t>You cannot enter from Non-EU countries</a:t>
            </a:r>
          </a:p>
          <a:p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230224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Permit</a:t>
            </a:r>
            <a:r>
              <a:rPr lang="it-IT" dirty="0" smtClean="0"/>
              <a:t> of Stay – General Information for </a:t>
            </a:r>
            <a:r>
              <a:rPr lang="it-IT" dirty="0" err="1" smtClean="0"/>
              <a:t>students</a:t>
            </a:r>
            <a:r>
              <a:rPr lang="it-IT" dirty="0" smtClean="0"/>
              <a:t> in Italy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400" dirty="0" err="1" smtClean="0"/>
              <a:t>All</a:t>
            </a:r>
            <a:r>
              <a:rPr lang="it-IT" sz="3400" dirty="0" smtClean="0"/>
              <a:t> </a:t>
            </a:r>
            <a:r>
              <a:rPr lang="it-IT" sz="3400" dirty="0" err="1" smtClean="0"/>
              <a:t>legal</a:t>
            </a:r>
            <a:r>
              <a:rPr lang="it-IT" sz="3400" dirty="0" smtClean="0"/>
              <a:t> </a:t>
            </a:r>
            <a:r>
              <a:rPr lang="it-IT" sz="3400" dirty="0" err="1" smtClean="0"/>
              <a:t>documents</a:t>
            </a:r>
            <a:r>
              <a:rPr lang="it-IT" sz="3400" dirty="0" smtClean="0"/>
              <a:t> are </a:t>
            </a:r>
            <a:r>
              <a:rPr lang="it-IT" sz="3400" dirty="0" err="1" smtClean="0"/>
              <a:t>valid</a:t>
            </a:r>
            <a:r>
              <a:rPr lang="it-IT" sz="3400" dirty="0" smtClean="0"/>
              <a:t> </a:t>
            </a:r>
            <a:r>
              <a:rPr lang="it-IT" sz="3400" dirty="0" err="1" smtClean="0"/>
              <a:t>until</a:t>
            </a:r>
            <a:r>
              <a:rPr lang="it-IT" sz="3400" dirty="0" smtClean="0"/>
              <a:t> August 31st</a:t>
            </a:r>
          </a:p>
          <a:p>
            <a:r>
              <a:rPr lang="it-IT" sz="3400" dirty="0" smtClean="0"/>
              <a:t>GMIM, IMLUX and </a:t>
            </a:r>
            <a:r>
              <a:rPr lang="it-IT" sz="3400" dirty="0" err="1" smtClean="0"/>
              <a:t>MGLuxM</a:t>
            </a:r>
            <a:r>
              <a:rPr lang="it-IT" sz="3400" dirty="0" smtClean="0"/>
              <a:t> on </a:t>
            </a:r>
            <a:r>
              <a:rPr lang="it-IT" sz="3400" dirty="0" err="1" smtClean="0"/>
              <a:t>hold</a:t>
            </a:r>
            <a:r>
              <a:rPr lang="it-IT" sz="3400" dirty="0" smtClean="0"/>
              <a:t> and </a:t>
            </a:r>
            <a:r>
              <a:rPr lang="it-IT" sz="3400" dirty="0" err="1" smtClean="0"/>
              <a:t>fully</a:t>
            </a:r>
            <a:r>
              <a:rPr lang="it-IT" sz="3400" dirty="0" smtClean="0"/>
              <a:t> </a:t>
            </a:r>
            <a:r>
              <a:rPr lang="it-IT" sz="3400" dirty="0" err="1" smtClean="0"/>
              <a:t>legal</a:t>
            </a:r>
            <a:r>
              <a:rPr lang="it-IT" sz="3400" dirty="0" smtClean="0"/>
              <a:t> on </a:t>
            </a:r>
            <a:r>
              <a:rPr lang="it-IT" sz="3400" dirty="0" err="1" smtClean="0"/>
              <a:t>your</a:t>
            </a:r>
            <a:r>
              <a:rPr lang="it-IT" sz="3400" dirty="0" smtClean="0"/>
              <a:t> visa and </a:t>
            </a:r>
            <a:r>
              <a:rPr lang="it-IT" sz="3400" dirty="0" err="1" smtClean="0"/>
              <a:t>permit</a:t>
            </a:r>
            <a:r>
              <a:rPr lang="it-IT" sz="3400" dirty="0" smtClean="0"/>
              <a:t> </a:t>
            </a:r>
            <a:r>
              <a:rPr lang="it-IT" sz="3400" dirty="0" err="1" smtClean="0"/>
              <a:t>application</a:t>
            </a:r>
            <a:r>
              <a:rPr lang="it-IT" sz="3400" dirty="0" smtClean="0"/>
              <a:t> </a:t>
            </a:r>
            <a:r>
              <a:rPr lang="it-IT" sz="3400" dirty="0" err="1" smtClean="0"/>
              <a:t>documents</a:t>
            </a:r>
            <a:endParaRPr lang="it-IT" sz="3400" dirty="0" smtClean="0"/>
          </a:p>
        </p:txBody>
      </p:sp>
    </p:spTree>
    <p:extLst>
      <p:ext uri="{BB962C8B-B14F-4D97-AF65-F5344CB8AC3E}">
        <p14:creationId xmlns:p14="http://schemas.microsoft.com/office/powerpoint/2010/main" val="38480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Permit</a:t>
            </a:r>
            <a:r>
              <a:rPr lang="it-IT" dirty="0" smtClean="0"/>
              <a:t> of Stay – </a:t>
            </a:r>
            <a:r>
              <a:rPr lang="it-IT" dirty="0" err="1" smtClean="0"/>
              <a:t>Holders</a:t>
            </a:r>
            <a:r>
              <a:rPr lang="it-IT" dirty="0" smtClean="0"/>
              <a:t> of a </a:t>
            </a:r>
            <a:r>
              <a:rPr lang="it-IT" dirty="0" err="1" smtClean="0"/>
              <a:t>valid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permit</a:t>
            </a:r>
            <a:r>
              <a:rPr lang="it-IT" dirty="0" smtClean="0"/>
              <a:t> 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3015"/>
          </a:xfrm>
        </p:spPr>
        <p:txBody>
          <a:bodyPr>
            <a:noAutofit/>
          </a:bodyPr>
          <a:lstStyle/>
          <a:p>
            <a:r>
              <a:rPr lang="it-IT" dirty="0" smtClean="0"/>
              <a:t>Take </a:t>
            </a:r>
            <a:r>
              <a:rPr lang="it-IT" dirty="0"/>
              <a:t>up part-time work in Italy – </a:t>
            </a:r>
            <a:r>
              <a:rPr lang="it-IT" b="1" dirty="0"/>
              <a:t>up to 20 </a:t>
            </a:r>
            <a:r>
              <a:rPr lang="it-IT" b="1" dirty="0" err="1"/>
              <a:t>hrs</a:t>
            </a:r>
            <a:r>
              <a:rPr lang="it-IT" b="1" dirty="0"/>
              <a:t> per week</a:t>
            </a:r>
          </a:p>
          <a:p>
            <a:r>
              <a:rPr lang="it-IT" dirty="0" err="1"/>
              <a:t>Carry</a:t>
            </a:r>
            <a:r>
              <a:rPr lang="it-IT" dirty="0"/>
              <a:t> out an </a:t>
            </a:r>
            <a:r>
              <a:rPr lang="it-IT" dirty="0" err="1"/>
              <a:t>internship</a:t>
            </a:r>
            <a:r>
              <a:rPr lang="it-IT" dirty="0"/>
              <a:t> in Italy (up to 40 </a:t>
            </a:r>
            <a:r>
              <a:rPr lang="it-IT" dirty="0" err="1"/>
              <a:t>hrs</a:t>
            </a:r>
            <a:r>
              <a:rPr lang="it-IT" dirty="0"/>
              <a:t> per week). </a:t>
            </a:r>
            <a:r>
              <a:rPr lang="it-IT" b="1" dirty="0"/>
              <a:t>Your </a:t>
            </a:r>
            <a:r>
              <a:rPr lang="it-IT" b="1" dirty="0" err="1"/>
              <a:t>permit</a:t>
            </a:r>
            <a:r>
              <a:rPr lang="it-IT" b="1" dirty="0"/>
              <a:t> card must be </a:t>
            </a:r>
            <a:r>
              <a:rPr lang="it-IT" b="1" dirty="0" err="1"/>
              <a:t>valid</a:t>
            </a:r>
            <a:r>
              <a:rPr lang="it-IT" b="1" dirty="0"/>
              <a:t> </a:t>
            </a:r>
            <a:r>
              <a:rPr lang="it-IT" b="1" dirty="0" err="1"/>
              <a:t>when</a:t>
            </a:r>
            <a:r>
              <a:rPr lang="it-IT" b="1" dirty="0"/>
              <a:t> </a:t>
            </a:r>
            <a:r>
              <a:rPr lang="it-IT" b="1" dirty="0" err="1"/>
              <a:t>your</a:t>
            </a:r>
            <a:r>
              <a:rPr lang="it-IT" b="1" dirty="0"/>
              <a:t> </a:t>
            </a:r>
            <a:r>
              <a:rPr lang="it-IT" b="1" dirty="0" err="1"/>
              <a:t>internship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activated</a:t>
            </a:r>
            <a:r>
              <a:rPr lang="it-IT" b="1" dirty="0"/>
              <a:t> – </a:t>
            </a:r>
            <a:r>
              <a:rPr lang="it-IT" b="1" dirty="0" err="1"/>
              <a:t>refer</a:t>
            </a:r>
            <a:r>
              <a:rPr lang="it-IT" b="1" dirty="0"/>
              <a:t> to the CDO</a:t>
            </a:r>
          </a:p>
          <a:p>
            <a:r>
              <a:rPr lang="en-AU" dirty="0"/>
              <a:t>Visit other EU countries for </a:t>
            </a:r>
            <a:r>
              <a:rPr lang="en-AU" b="1" dirty="0"/>
              <a:t>up to three months during a six-month period</a:t>
            </a:r>
          </a:p>
          <a:p>
            <a:r>
              <a:rPr lang="it-IT" b="1" dirty="0" err="1"/>
              <a:t>Renew</a:t>
            </a:r>
            <a:r>
              <a:rPr lang="it-IT" b="1" dirty="0"/>
              <a:t> 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if</a:t>
            </a:r>
            <a:r>
              <a:rPr lang="it-IT" b="1" dirty="0"/>
              <a:t> 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expires</a:t>
            </a:r>
            <a:r>
              <a:rPr lang="it-IT" b="1" dirty="0"/>
              <a:t> </a:t>
            </a:r>
            <a:r>
              <a:rPr lang="it-IT" b="1" dirty="0" err="1"/>
              <a:t>before</a:t>
            </a:r>
            <a:r>
              <a:rPr lang="it-IT" b="1" dirty="0"/>
              <a:t> the </a:t>
            </a:r>
            <a:r>
              <a:rPr lang="it-IT" b="1" dirty="0" err="1"/>
              <a:t>official</a:t>
            </a:r>
            <a:r>
              <a:rPr lang="it-IT" b="1" dirty="0"/>
              <a:t> end of </a:t>
            </a:r>
            <a:r>
              <a:rPr lang="it-IT" b="1" dirty="0" err="1"/>
              <a:t>your</a:t>
            </a:r>
            <a:r>
              <a:rPr lang="it-IT" b="1" dirty="0"/>
              <a:t> </a:t>
            </a:r>
            <a:r>
              <a:rPr lang="it-IT" b="1" dirty="0" err="1"/>
              <a:t>studies</a:t>
            </a:r>
            <a:endParaRPr lang="it-IT" b="1" dirty="0"/>
          </a:p>
          <a:p>
            <a:r>
              <a:rPr lang="it-IT" b="1" dirty="0" err="1"/>
              <a:t>Renew</a:t>
            </a:r>
            <a:r>
              <a:rPr lang="it-IT" b="1" dirty="0"/>
              <a:t> </a:t>
            </a:r>
            <a:r>
              <a:rPr lang="it-IT" b="1" dirty="0" err="1"/>
              <a:t>it</a:t>
            </a:r>
            <a:r>
              <a:rPr lang="it-IT" b="1" dirty="0"/>
              <a:t> for </a:t>
            </a:r>
            <a:r>
              <a:rPr lang="it-IT" b="1" dirty="0" err="1" smtClean="0"/>
              <a:t>internships</a:t>
            </a:r>
            <a:r>
              <a:rPr lang="it-IT" b="1" dirty="0" smtClean="0"/>
              <a:t> </a:t>
            </a:r>
            <a:r>
              <a:rPr lang="it-IT" b="1" dirty="0"/>
              <a:t>in Italy </a:t>
            </a:r>
            <a:r>
              <a:rPr lang="it-IT" dirty="0"/>
              <a:t>(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expires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internhip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started</a:t>
            </a:r>
            <a:r>
              <a:rPr lang="it-IT" dirty="0"/>
              <a:t> and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finishes</a:t>
            </a:r>
            <a:r>
              <a:rPr lang="it-IT" dirty="0"/>
              <a:t>)</a:t>
            </a:r>
          </a:p>
          <a:p>
            <a:pPr lvl="0">
              <a:spcAft>
                <a:spcPts val="600"/>
              </a:spcAft>
              <a:buSzPct val="100000"/>
            </a:pPr>
            <a:r>
              <a:rPr lang="en-US" b="1" dirty="0"/>
              <a:t>Convert it for work or </a:t>
            </a:r>
            <a:r>
              <a:rPr lang="it-IT" b="1" dirty="0" smtClean="0"/>
              <a:t>job </a:t>
            </a:r>
            <a:r>
              <a:rPr lang="it-IT" b="1" dirty="0" err="1" smtClean="0"/>
              <a:t>searching</a:t>
            </a:r>
            <a:endParaRPr lang="it-IT" b="1" dirty="0" smtClean="0"/>
          </a:p>
          <a:p>
            <a:pPr lvl="0">
              <a:spcAft>
                <a:spcPts val="600"/>
              </a:spcAft>
              <a:buSzPct val="100000"/>
            </a:pPr>
            <a:r>
              <a:rPr lang="it-IT" b="1" u="sng" dirty="0" err="1" smtClean="0"/>
              <a:t>Check</a:t>
            </a:r>
            <a:r>
              <a:rPr lang="it-IT" b="1" u="sng" dirty="0" smtClean="0"/>
              <a:t> the e-mail </a:t>
            </a:r>
            <a:r>
              <a:rPr lang="it-IT" b="1" u="sng" dirty="0" err="1" smtClean="0"/>
              <a:t>sent</a:t>
            </a:r>
            <a:r>
              <a:rPr lang="it-IT" b="1" u="sng" dirty="0" smtClean="0"/>
              <a:t> by ISO</a:t>
            </a:r>
            <a:endParaRPr lang="it-IT" b="1" u="sng" dirty="0"/>
          </a:p>
          <a:p>
            <a:pPr>
              <a:lnSpc>
                <a:spcPct val="8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925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Permit</a:t>
            </a:r>
            <a:r>
              <a:rPr lang="it-IT" dirty="0" smtClean="0"/>
              <a:t> of Stay – </a:t>
            </a:r>
            <a:r>
              <a:rPr lang="it-IT" dirty="0" err="1" smtClean="0"/>
              <a:t>Renewal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800" dirty="0" err="1" smtClean="0"/>
              <a:t>If</a:t>
            </a:r>
            <a:r>
              <a:rPr lang="it-IT" sz="2800" dirty="0" smtClean="0"/>
              <a:t> </a:t>
            </a:r>
            <a:r>
              <a:rPr lang="it-IT" sz="2800" dirty="0" err="1"/>
              <a:t>your</a:t>
            </a:r>
            <a:r>
              <a:rPr lang="it-IT" sz="2800" dirty="0"/>
              <a:t> </a:t>
            </a:r>
            <a:r>
              <a:rPr lang="it-IT" sz="2800" dirty="0" err="1"/>
              <a:t>permit</a:t>
            </a:r>
            <a:r>
              <a:rPr lang="it-IT" sz="2800" dirty="0"/>
              <a:t> </a:t>
            </a:r>
            <a:r>
              <a:rPr lang="it-IT" sz="2800" dirty="0" err="1"/>
              <a:t>expires</a:t>
            </a:r>
            <a:r>
              <a:rPr lang="it-IT" sz="2800" dirty="0"/>
              <a:t> </a:t>
            </a:r>
            <a:r>
              <a:rPr lang="it-IT" sz="2800" b="1" dirty="0" err="1"/>
              <a:t>before</a:t>
            </a:r>
            <a:r>
              <a:rPr lang="it-IT" sz="2800" b="1" dirty="0"/>
              <a:t> </a:t>
            </a:r>
            <a:r>
              <a:rPr lang="it-IT" sz="2800" b="1" dirty="0" smtClean="0"/>
              <a:t>the end </a:t>
            </a:r>
            <a:r>
              <a:rPr lang="it-IT" sz="2800" b="1" dirty="0"/>
              <a:t>of </a:t>
            </a:r>
            <a:r>
              <a:rPr lang="it-IT" sz="2800" b="1" dirty="0" err="1" smtClean="0"/>
              <a:t>September</a:t>
            </a:r>
            <a:r>
              <a:rPr lang="it-IT" sz="2800" dirty="0" smtClean="0"/>
              <a:t>, </a:t>
            </a:r>
            <a:r>
              <a:rPr lang="it-IT" sz="2800" dirty="0" err="1" smtClean="0"/>
              <a:t>you</a:t>
            </a:r>
            <a:r>
              <a:rPr lang="it-IT" sz="2800" dirty="0" smtClean="0"/>
              <a:t> must </a:t>
            </a:r>
            <a:r>
              <a:rPr lang="it-IT" sz="2800" dirty="0" err="1" smtClean="0"/>
              <a:t>apply</a:t>
            </a:r>
            <a:r>
              <a:rPr lang="it-IT" sz="2800" dirty="0" smtClean="0"/>
              <a:t> for </a:t>
            </a:r>
            <a:r>
              <a:rPr lang="it-IT" sz="2800" dirty="0" err="1" smtClean="0"/>
              <a:t>renewal</a:t>
            </a:r>
            <a:r>
              <a:rPr lang="it-IT" sz="2800" dirty="0" smtClean="0"/>
              <a:t> </a:t>
            </a:r>
          </a:p>
          <a:p>
            <a:r>
              <a:rPr lang="it-IT" sz="2800" dirty="0" err="1" smtClean="0"/>
              <a:t>Submit</a:t>
            </a:r>
            <a:r>
              <a:rPr lang="it-IT" sz="2800" dirty="0" smtClean="0"/>
              <a:t> </a:t>
            </a:r>
            <a:r>
              <a:rPr lang="it-IT" sz="2800" dirty="0" err="1"/>
              <a:t>your</a:t>
            </a:r>
            <a:r>
              <a:rPr lang="it-IT" sz="2800" dirty="0"/>
              <a:t> </a:t>
            </a:r>
            <a:r>
              <a:rPr lang="it-IT" sz="2800" dirty="0" err="1"/>
              <a:t>application</a:t>
            </a:r>
            <a:r>
              <a:rPr lang="it-IT" sz="2800" dirty="0"/>
              <a:t> </a:t>
            </a:r>
            <a:r>
              <a:rPr lang="it-IT" sz="2800" dirty="0" smtClean="0"/>
              <a:t>60 </a:t>
            </a:r>
            <a:r>
              <a:rPr lang="it-IT" sz="2800" dirty="0" err="1"/>
              <a:t>days</a:t>
            </a:r>
            <a:r>
              <a:rPr lang="it-IT" sz="2800" dirty="0"/>
              <a:t> </a:t>
            </a:r>
            <a:r>
              <a:rPr lang="it-IT" sz="2800" dirty="0" err="1"/>
              <a:t>before</a:t>
            </a:r>
            <a:r>
              <a:rPr lang="it-IT" sz="2800" dirty="0"/>
              <a:t> </a:t>
            </a:r>
            <a:r>
              <a:rPr lang="it-IT" sz="2800" dirty="0" err="1"/>
              <a:t>expiry</a:t>
            </a:r>
            <a:r>
              <a:rPr lang="it-IT" sz="2800" dirty="0"/>
              <a:t> date</a:t>
            </a:r>
          </a:p>
          <a:p>
            <a:r>
              <a:rPr lang="en-AU" sz="2800" dirty="0"/>
              <a:t>If your study permit expires, and you haven’t applied for an extension (for study or for another status), you </a:t>
            </a:r>
            <a:r>
              <a:rPr lang="en-AU" sz="2800" dirty="0" smtClean="0"/>
              <a:t>are no longer legal in Italy</a:t>
            </a:r>
            <a:endParaRPr lang="it-IT" sz="2800" dirty="0"/>
          </a:p>
          <a:p>
            <a:pPr marL="0" lvl="0" indent="0" algn="just" defTabSz="914400">
              <a:spcBef>
                <a:spcPts val="600"/>
              </a:spcBef>
              <a:buSzPct val="100000"/>
              <a:buNone/>
            </a:pPr>
            <a:r>
              <a:rPr lang="it-IT" sz="2800" b="1" kern="0" dirty="0" err="1"/>
              <a:t>Key</a:t>
            </a:r>
            <a:r>
              <a:rPr lang="it-IT" sz="2800" b="1" kern="0" dirty="0"/>
              <a:t> </a:t>
            </a:r>
            <a:r>
              <a:rPr lang="it-IT" sz="2800" b="1" kern="0" dirty="0" err="1"/>
              <a:t>facts</a:t>
            </a:r>
            <a:endParaRPr lang="it-IT" sz="2800" b="1" kern="0" dirty="0"/>
          </a:p>
          <a:p>
            <a:pPr algn="just" defTabSz="914400">
              <a:spcBef>
                <a:spcPts val="600"/>
              </a:spcBef>
              <a:buSzPct val="100000"/>
            </a:pPr>
            <a:r>
              <a:rPr lang="it-IT" sz="2800" dirty="0" err="1"/>
              <a:t>When</a:t>
            </a:r>
            <a:r>
              <a:rPr lang="it-IT" sz="2800" dirty="0"/>
              <a:t>: In </a:t>
            </a:r>
            <a:r>
              <a:rPr lang="it-IT" sz="2800" dirty="0" err="1"/>
              <a:t>any</a:t>
            </a:r>
            <a:r>
              <a:rPr lang="it-IT" sz="2800" dirty="0"/>
              <a:t> case </a:t>
            </a:r>
            <a:r>
              <a:rPr lang="it-IT" sz="2800" dirty="0" err="1"/>
              <a:t>before</a:t>
            </a:r>
            <a:r>
              <a:rPr lang="it-IT" sz="2800" dirty="0"/>
              <a:t> </a:t>
            </a:r>
            <a:r>
              <a:rPr lang="it-IT" sz="2800" dirty="0" err="1"/>
              <a:t>graduation</a:t>
            </a:r>
            <a:endParaRPr lang="it-IT" sz="2800" dirty="0"/>
          </a:p>
          <a:p>
            <a:pPr algn="just" defTabSz="914400">
              <a:spcBef>
                <a:spcPts val="600"/>
              </a:spcBef>
              <a:buSzPct val="100000"/>
            </a:pPr>
            <a:r>
              <a:rPr lang="it-IT" sz="2800" dirty="0" err="1"/>
              <a:t>Duration</a:t>
            </a:r>
            <a:r>
              <a:rPr lang="it-IT" sz="2800" dirty="0"/>
              <a:t>: up to 8 </a:t>
            </a:r>
            <a:r>
              <a:rPr lang="it-IT" sz="2800" dirty="0" err="1"/>
              <a:t>months</a:t>
            </a:r>
            <a:r>
              <a:rPr lang="it-IT" sz="2800" dirty="0"/>
              <a:t> </a:t>
            </a:r>
            <a:r>
              <a:rPr lang="it-IT" sz="2800" dirty="0" err="1"/>
              <a:t>after</a:t>
            </a:r>
            <a:r>
              <a:rPr lang="it-IT" sz="2800" dirty="0"/>
              <a:t> </a:t>
            </a:r>
            <a:r>
              <a:rPr lang="it-IT" sz="2800" dirty="0" err="1"/>
              <a:t>official</a:t>
            </a:r>
            <a:r>
              <a:rPr lang="it-IT" sz="2800" dirty="0"/>
              <a:t> end of </a:t>
            </a:r>
            <a:r>
              <a:rPr lang="it-IT" sz="2800" dirty="0" err="1"/>
              <a:t>your</a:t>
            </a:r>
            <a:r>
              <a:rPr lang="it-IT" sz="2800" dirty="0"/>
              <a:t> Program</a:t>
            </a:r>
          </a:p>
          <a:p>
            <a:pPr algn="just" defTabSz="914400">
              <a:spcBef>
                <a:spcPts val="600"/>
              </a:spcBef>
              <a:buSzPct val="100000"/>
            </a:pPr>
            <a:r>
              <a:rPr lang="it-IT" sz="2800" dirty="0"/>
              <a:t>Requisite </a:t>
            </a:r>
            <a:r>
              <a:rPr lang="it-IT" sz="2800" dirty="0" err="1"/>
              <a:t>documents</a:t>
            </a:r>
            <a:r>
              <a:rPr lang="it-IT" sz="2800" dirty="0"/>
              <a:t>: </a:t>
            </a:r>
            <a:r>
              <a:rPr lang="it-IT" sz="2800" dirty="0" err="1"/>
              <a:t>Proof</a:t>
            </a:r>
            <a:r>
              <a:rPr lang="it-IT" sz="2800" dirty="0"/>
              <a:t> of </a:t>
            </a:r>
            <a:r>
              <a:rPr lang="it-IT" sz="2800" dirty="0" err="1"/>
              <a:t>financing</a:t>
            </a:r>
            <a:r>
              <a:rPr lang="it-IT" sz="2800" dirty="0"/>
              <a:t>, </a:t>
            </a:r>
            <a:r>
              <a:rPr lang="it-IT" sz="2800" b="1" dirty="0"/>
              <a:t>Euro 5900 for </a:t>
            </a:r>
            <a:r>
              <a:rPr lang="it-IT" sz="2800" b="1" dirty="0" err="1"/>
              <a:t>one</a:t>
            </a:r>
            <a:r>
              <a:rPr lang="it-IT" sz="2800" b="1" dirty="0"/>
              <a:t> </a:t>
            </a:r>
            <a:r>
              <a:rPr lang="it-IT" sz="2800" b="1" dirty="0" err="1"/>
              <a:t>year</a:t>
            </a:r>
            <a:r>
              <a:rPr lang="it-IT" sz="2800" dirty="0"/>
              <a:t>; </a:t>
            </a:r>
            <a:r>
              <a:rPr lang="it-IT" sz="2800" b="1" dirty="0" err="1"/>
              <a:t>Politecnico’s</a:t>
            </a:r>
            <a:r>
              <a:rPr lang="it-IT" sz="2800" b="1" dirty="0"/>
              <a:t> </a:t>
            </a:r>
            <a:r>
              <a:rPr lang="it-IT" sz="2800" b="1" dirty="0" err="1"/>
              <a:t>enrollment</a:t>
            </a:r>
            <a:r>
              <a:rPr lang="it-IT" sz="2800" b="1" dirty="0"/>
              <a:t> certificate </a:t>
            </a:r>
            <a:r>
              <a:rPr lang="it-IT" sz="2800" dirty="0"/>
              <a:t>(</a:t>
            </a:r>
            <a:r>
              <a:rPr lang="it-IT" sz="2800" dirty="0" err="1" smtClean="0"/>
              <a:t>obtainable</a:t>
            </a:r>
            <a:r>
              <a:rPr lang="it-IT" sz="2800" dirty="0" smtClean="0"/>
              <a:t> </a:t>
            </a:r>
            <a:r>
              <a:rPr lang="it-IT" sz="2800" dirty="0"/>
              <a:t>from POLIMI); </a:t>
            </a:r>
            <a:r>
              <a:rPr lang="it-IT" sz="2800" b="1" dirty="0"/>
              <a:t>MIP certificate with </a:t>
            </a:r>
            <a:r>
              <a:rPr lang="it-IT" sz="2800" b="1" dirty="0" err="1"/>
              <a:t>grades</a:t>
            </a:r>
            <a:r>
              <a:rPr lang="it-IT" sz="2800" b="1" dirty="0"/>
              <a:t> </a:t>
            </a:r>
            <a:r>
              <a:rPr lang="it-IT" sz="2800" dirty="0"/>
              <a:t>(</a:t>
            </a:r>
            <a:r>
              <a:rPr lang="it-IT" sz="2800" dirty="0" err="1"/>
              <a:t>obtainable</a:t>
            </a:r>
            <a:r>
              <a:rPr lang="it-IT" sz="2800" dirty="0"/>
              <a:t> from </a:t>
            </a:r>
            <a:r>
              <a:rPr lang="it-IT" sz="2800" dirty="0" err="1"/>
              <a:t>your</a:t>
            </a:r>
            <a:r>
              <a:rPr lang="it-IT" sz="2800" dirty="0"/>
              <a:t> Program Coordinator)</a:t>
            </a:r>
          </a:p>
          <a:p>
            <a:endParaRPr lang="it-IT" sz="3400" dirty="0" smtClean="0"/>
          </a:p>
        </p:txBody>
      </p:sp>
    </p:spTree>
    <p:extLst>
      <p:ext uri="{BB962C8B-B14F-4D97-AF65-F5344CB8AC3E}">
        <p14:creationId xmlns:p14="http://schemas.microsoft.com/office/powerpoint/2010/main" val="36847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Permit</a:t>
            </a:r>
            <a:r>
              <a:rPr lang="it-IT" dirty="0" smtClean="0"/>
              <a:t> of Stay – Job </a:t>
            </a:r>
            <a:r>
              <a:rPr lang="it-IT" dirty="0" err="1" smtClean="0"/>
              <a:t>searching</a:t>
            </a:r>
            <a:r>
              <a:rPr lang="it-IT" dirty="0" smtClean="0"/>
              <a:t> or </a:t>
            </a:r>
            <a:r>
              <a:rPr lang="it-IT" dirty="0" err="1" smtClean="0"/>
              <a:t>students</a:t>
            </a:r>
            <a:r>
              <a:rPr lang="it-IT" dirty="0" smtClean="0"/>
              <a:t>’ </a:t>
            </a:r>
            <a:r>
              <a:rPr lang="it-IT" dirty="0" err="1" smtClean="0"/>
              <a:t>entrepreneurship</a:t>
            </a:r>
            <a:r>
              <a:rPr lang="it-IT" dirty="0" smtClean="0"/>
              <a:t> (</a:t>
            </a:r>
            <a:r>
              <a:rPr lang="it-IT" dirty="0" err="1" smtClean="0"/>
              <a:t>formerly</a:t>
            </a:r>
            <a:r>
              <a:rPr lang="it-IT" dirty="0" smtClean="0"/>
              <a:t> </a:t>
            </a:r>
            <a:r>
              <a:rPr lang="it-IT" dirty="0" err="1" smtClean="0"/>
              <a:t>Awaiting</a:t>
            </a:r>
            <a:r>
              <a:rPr lang="it-IT" dirty="0" smtClean="0"/>
              <a:t> </a:t>
            </a:r>
            <a:r>
              <a:rPr lang="it-IT" dirty="0" err="1" smtClean="0"/>
              <a:t>Employment</a:t>
            </a:r>
            <a:r>
              <a:rPr lang="it-IT" dirty="0" smtClean="0"/>
              <a:t>)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it-IT" b="1" dirty="0" err="1" smtClean="0"/>
              <a:t>If</a:t>
            </a:r>
            <a:r>
              <a:rPr lang="it-IT" b="1" dirty="0" smtClean="0"/>
              <a:t> </a:t>
            </a:r>
            <a:r>
              <a:rPr lang="it-IT" b="1" dirty="0" err="1" smtClean="0"/>
              <a:t>your</a:t>
            </a:r>
            <a:r>
              <a:rPr lang="it-IT" b="1" dirty="0" smtClean="0"/>
              <a:t> </a:t>
            </a:r>
            <a:r>
              <a:rPr lang="it-IT" b="1" dirty="0" err="1" smtClean="0"/>
              <a:t>permit</a:t>
            </a:r>
            <a:r>
              <a:rPr lang="it-IT" b="1" dirty="0" smtClean="0"/>
              <a:t> </a:t>
            </a:r>
            <a:r>
              <a:rPr lang="it-IT" b="1" dirty="0" err="1" smtClean="0"/>
              <a:t>expires</a:t>
            </a:r>
            <a:r>
              <a:rPr lang="it-IT" b="1" dirty="0" smtClean="0"/>
              <a:t> </a:t>
            </a:r>
            <a:r>
              <a:rPr lang="it-IT" b="1" dirty="0" err="1" smtClean="0"/>
              <a:t>after</a:t>
            </a:r>
            <a:r>
              <a:rPr lang="it-IT" b="1" dirty="0" smtClean="0"/>
              <a:t> </a:t>
            </a:r>
            <a:r>
              <a:rPr lang="it-IT" b="1" dirty="0" err="1" smtClean="0"/>
              <a:t>your</a:t>
            </a:r>
            <a:r>
              <a:rPr lang="it-IT" b="1" dirty="0" smtClean="0"/>
              <a:t> </a:t>
            </a:r>
            <a:r>
              <a:rPr lang="it-IT" b="1" dirty="0" err="1" smtClean="0"/>
              <a:t>graduation</a:t>
            </a:r>
            <a:r>
              <a:rPr lang="it-IT" b="1" dirty="0" smtClean="0"/>
              <a:t> and </a:t>
            </a:r>
            <a:r>
              <a:rPr lang="it-IT" b="1" dirty="0" err="1" smtClean="0"/>
              <a:t>you</a:t>
            </a:r>
            <a:r>
              <a:rPr lang="it-IT" b="1" dirty="0" smtClean="0"/>
              <a:t> are </a:t>
            </a:r>
            <a:r>
              <a:rPr lang="it-IT" b="1" dirty="0" err="1" smtClean="0"/>
              <a:t>still</a:t>
            </a:r>
            <a:r>
              <a:rPr lang="it-IT" b="1" dirty="0" smtClean="0"/>
              <a:t> </a:t>
            </a:r>
            <a:r>
              <a:rPr lang="it-IT" b="1" dirty="0" err="1" smtClean="0"/>
              <a:t>looking</a:t>
            </a:r>
            <a:r>
              <a:rPr lang="it-IT" b="1" dirty="0" smtClean="0"/>
              <a:t> for a job or </a:t>
            </a:r>
            <a:r>
              <a:rPr lang="it-IT" b="1" dirty="0" err="1" smtClean="0"/>
              <a:t>internship</a:t>
            </a:r>
            <a:r>
              <a:rPr lang="it-IT" b="1" dirty="0" smtClean="0"/>
              <a:t>,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/>
              <a:t>must </a:t>
            </a:r>
            <a:r>
              <a:rPr lang="it-IT" dirty="0" err="1"/>
              <a:t>apply</a:t>
            </a:r>
            <a:r>
              <a:rPr lang="it-IT" dirty="0"/>
              <a:t> for </a:t>
            </a:r>
            <a:r>
              <a:rPr lang="it-IT" dirty="0" err="1"/>
              <a:t>conversion</a:t>
            </a:r>
            <a:r>
              <a:rPr lang="it-IT" dirty="0"/>
              <a:t>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study</a:t>
            </a:r>
            <a:r>
              <a:rPr lang="it-IT" dirty="0"/>
              <a:t> </a:t>
            </a:r>
            <a:r>
              <a:rPr lang="it-IT" dirty="0" err="1"/>
              <a:t>permit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 </a:t>
            </a:r>
            <a:r>
              <a:rPr lang="it-IT" dirty="0" err="1"/>
              <a:t>permit</a:t>
            </a:r>
            <a:r>
              <a:rPr lang="it-IT" dirty="0"/>
              <a:t> </a:t>
            </a:r>
            <a:r>
              <a:rPr lang="it-IT" dirty="0" smtClean="0"/>
              <a:t>«Job </a:t>
            </a:r>
            <a:r>
              <a:rPr lang="it-IT" smtClean="0"/>
              <a:t>Searching»</a:t>
            </a:r>
            <a:endParaRPr lang="it-IT" dirty="0"/>
          </a:p>
          <a:p>
            <a:pPr>
              <a:lnSpc>
                <a:spcPct val="80000"/>
              </a:lnSpc>
            </a:pPr>
            <a:r>
              <a:rPr lang="it-IT" dirty="0" err="1"/>
              <a:t>Submit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application</a:t>
            </a:r>
            <a:r>
              <a:rPr lang="it-IT" dirty="0"/>
              <a:t> </a:t>
            </a:r>
            <a:r>
              <a:rPr lang="it-IT" b="1" dirty="0"/>
              <a:t>AFTER </a:t>
            </a:r>
            <a:r>
              <a:rPr lang="it-IT" b="1" dirty="0" err="1"/>
              <a:t>you</a:t>
            </a:r>
            <a:r>
              <a:rPr lang="it-IT" b="1" dirty="0"/>
              <a:t> </a:t>
            </a:r>
            <a:r>
              <a:rPr lang="it-IT" b="1" dirty="0" err="1"/>
              <a:t>have</a:t>
            </a:r>
            <a:r>
              <a:rPr lang="it-IT" b="1" dirty="0"/>
              <a:t> </a:t>
            </a:r>
            <a:r>
              <a:rPr lang="it-IT" b="1" dirty="0" err="1"/>
              <a:t>graduated</a:t>
            </a:r>
            <a:endParaRPr lang="it-IT" b="1" dirty="0"/>
          </a:p>
          <a:p>
            <a:pPr>
              <a:lnSpc>
                <a:spcPct val="80000"/>
              </a:lnSpc>
            </a:pPr>
            <a:r>
              <a:rPr lang="en-AU" b="1" dirty="0"/>
              <a:t>Register at the Job </a:t>
            </a:r>
            <a:r>
              <a:rPr lang="en-AU" b="1" dirty="0" err="1" smtClean="0"/>
              <a:t>center</a:t>
            </a:r>
            <a:endParaRPr lang="en-AU" b="1" dirty="0" smtClean="0"/>
          </a:p>
          <a:p>
            <a:pPr>
              <a:lnSpc>
                <a:spcPct val="80000"/>
              </a:lnSpc>
            </a:pPr>
            <a:r>
              <a:rPr lang="it-IT" dirty="0" err="1"/>
              <a:t>Proof</a:t>
            </a:r>
            <a:r>
              <a:rPr lang="it-IT" dirty="0"/>
              <a:t> of </a:t>
            </a:r>
            <a:r>
              <a:rPr lang="it-IT" dirty="0" err="1"/>
              <a:t>financing</a:t>
            </a:r>
            <a:r>
              <a:rPr lang="it-IT" dirty="0"/>
              <a:t>, </a:t>
            </a:r>
            <a:r>
              <a:rPr lang="it-IT" b="1" dirty="0"/>
              <a:t>Euro 5900 for </a:t>
            </a:r>
            <a:r>
              <a:rPr lang="it-IT" b="1" dirty="0" err="1"/>
              <a:t>one</a:t>
            </a:r>
            <a:r>
              <a:rPr lang="it-IT" b="1" dirty="0"/>
              <a:t> </a:t>
            </a:r>
            <a:r>
              <a:rPr lang="it-IT" b="1" dirty="0" err="1"/>
              <a:t>year</a:t>
            </a:r>
            <a:r>
              <a:rPr lang="it-IT" dirty="0" smtClean="0"/>
              <a:t>; </a:t>
            </a:r>
            <a:r>
              <a:rPr lang="it-IT" dirty="0" err="1" smtClean="0"/>
              <a:t>health</a:t>
            </a:r>
            <a:r>
              <a:rPr lang="it-IT" dirty="0" smtClean="0"/>
              <a:t> cover</a:t>
            </a:r>
            <a:endParaRPr lang="en-AU" b="1" dirty="0"/>
          </a:p>
          <a:p>
            <a:pPr>
              <a:lnSpc>
                <a:spcPct val="80000"/>
              </a:lnSpc>
            </a:pPr>
            <a:r>
              <a:rPr lang="en-AU" dirty="0"/>
              <a:t>If your study permit has expired, and you haven’t applied for an extension, you </a:t>
            </a:r>
            <a:r>
              <a:rPr lang="it-IT" dirty="0" smtClean="0"/>
              <a:t>no </a:t>
            </a:r>
            <a:r>
              <a:rPr lang="it-IT" dirty="0" err="1" smtClean="0"/>
              <a:t>longer</a:t>
            </a:r>
            <a:r>
              <a:rPr lang="it-IT" dirty="0" smtClean="0"/>
              <a:t> </a:t>
            </a:r>
            <a:r>
              <a:rPr lang="it-IT" dirty="0" err="1" smtClean="0"/>
              <a:t>legal</a:t>
            </a:r>
            <a:r>
              <a:rPr lang="it-IT" dirty="0" smtClean="0"/>
              <a:t> in Italy</a:t>
            </a:r>
            <a:endParaRPr lang="it-IT" dirty="0"/>
          </a:p>
          <a:p>
            <a:pPr marL="0" lvl="0" indent="0" algn="just" defTabSz="914400">
              <a:lnSpc>
                <a:spcPct val="80000"/>
              </a:lnSpc>
              <a:spcBef>
                <a:spcPts val="600"/>
              </a:spcBef>
              <a:buSzPct val="100000"/>
              <a:buNone/>
            </a:pPr>
            <a:r>
              <a:rPr lang="it-IT" b="1" kern="0" dirty="0" err="1"/>
              <a:t>Key</a:t>
            </a:r>
            <a:r>
              <a:rPr lang="it-IT" b="1" kern="0" dirty="0"/>
              <a:t> </a:t>
            </a:r>
            <a:r>
              <a:rPr lang="it-IT" b="1" kern="0" dirty="0" err="1"/>
              <a:t>facts</a:t>
            </a:r>
            <a:endParaRPr lang="it-IT" b="1" kern="0" dirty="0"/>
          </a:p>
          <a:p>
            <a:pPr algn="just" defTabSz="914400">
              <a:lnSpc>
                <a:spcPct val="80000"/>
              </a:lnSpc>
              <a:spcBef>
                <a:spcPts val="600"/>
              </a:spcBef>
              <a:buSzPct val="100000"/>
            </a:pPr>
            <a:r>
              <a:rPr lang="it-IT" b="1" dirty="0"/>
              <a:t>You can take up </a:t>
            </a:r>
            <a:r>
              <a:rPr lang="it-IT" b="1" dirty="0" err="1"/>
              <a:t>any</a:t>
            </a:r>
            <a:r>
              <a:rPr lang="it-IT" b="1" dirty="0"/>
              <a:t> work to </a:t>
            </a:r>
            <a:r>
              <a:rPr lang="it-IT" b="1" dirty="0" err="1"/>
              <a:t>sustain</a:t>
            </a:r>
            <a:r>
              <a:rPr lang="it-IT" b="1" dirty="0"/>
              <a:t> </a:t>
            </a:r>
            <a:r>
              <a:rPr lang="it-IT" b="1" dirty="0" err="1"/>
              <a:t>your</a:t>
            </a:r>
            <a:r>
              <a:rPr lang="it-IT" b="1" dirty="0"/>
              <a:t> </a:t>
            </a:r>
            <a:r>
              <a:rPr lang="it-IT" b="1" dirty="0" err="1"/>
              <a:t>livelihood</a:t>
            </a:r>
            <a:r>
              <a:rPr lang="it-IT" b="1" dirty="0"/>
              <a:t> </a:t>
            </a:r>
            <a:r>
              <a:rPr lang="it-IT" b="1" dirty="0" err="1"/>
              <a:t>while</a:t>
            </a:r>
            <a:r>
              <a:rPr lang="it-IT" b="1" dirty="0"/>
              <a:t> </a:t>
            </a:r>
            <a:r>
              <a:rPr lang="it-IT" b="1" dirty="0" err="1"/>
              <a:t>looking</a:t>
            </a:r>
            <a:r>
              <a:rPr lang="it-IT" b="1" dirty="0"/>
              <a:t> for work</a:t>
            </a:r>
          </a:p>
          <a:p>
            <a:pPr algn="just" defTabSz="914400">
              <a:lnSpc>
                <a:spcPct val="80000"/>
              </a:lnSpc>
              <a:spcBef>
                <a:spcPts val="600"/>
              </a:spcBef>
              <a:buSzPct val="100000"/>
            </a:pPr>
            <a:r>
              <a:rPr lang="it-IT" dirty="0" err="1"/>
              <a:t>Duration</a:t>
            </a:r>
            <a:r>
              <a:rPr lang="it-IT" dirty="0" smtClean="0"/>
              <a:t>: 9 </a:t>
            </a:r>
            <a:r>
              <a:rPr lang="it-IT" dirty="0" err="1" smtClean="0"/>
              <a:t>months</a:t>
            </a:r>
            <a:r>
              <a:rPr lang="it-IT" dirty="0" smtClean="0"/>
              <a:t> to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,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renewable</a:t>
            </a:r>
            <a:endParaRPr lang="it-IT" dirty="0"/>
          </a:p>
          <a:p>
            <a:pPr algn="just" defTabSz="914400">
              <a:lnSpc>
                <a:spcPct val="80000"/>
              </a:lnSpc>
              <a:spcBef>
                <a:spcPts val="600"/>
              </a:spcBef>
              <a:buSzPct val="100000"/>
            </a:pPr>
            <a:r>
              <a:rPr lang="it-IT" dirty="0"/>
              <a:t>You must </a:t>
            </a:r>
            <a:r>
              <a:rPr lang="it-IT" dirty="0" err="1"/>
              <a:t>convert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expires</a:t>
            </a:r>
            <a:r>
              <a:rPr lang="it-IT" dirty="0"/>
              <a:t>, </a:t>
            </a:r>
            <a:r>
              <a:rPr lang="it-IT" dirty="0" err="1"/>
              <a:t>into</a:t>
            </a:r>
            <a:r>
              <a:rPr lang="it-IT" dirty="0"/>
              <a:t> a work </a:t>
            </a:r>
            <a:r>
              <a:rPr lang="it-IT" dirty="0" err="1"/>
              <a:t>permit</a:t>
            </a:r>
            <a:r>
              <a:rPr lang="it-IT" dirty="0"/>
              <a:t> or </a:t>
            </a:r>
            <a:r>
              <a:rPr lang="it-IT" dirty="0" err="1"/>
              <a:t>leave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46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286" y="592272"/>
            <a:ext cx="3426594" cy="927997"/>
          </a:xfrm>
        </p:spPr>
        <p:txBody>
          <a:bodyPr>
            <a:normAutofit/>
          </a:bodyPr>
          <a:lstStyle/>
          <a:p>
            <a:r>
              <a:rPr lang="it-IT" sz="3600" dirty="0"/>
              <a:t>How to </a:t>
            </a:r>
            <a:r>
              <a:rPr lang="it-IT" sz="3600" dirty="0" err="1"/>
              <a:t>reach</a:t>
            </a:r>
            <a:r>
              <a:rPr lang="it-IT" sz="3600" dirty="0"/>
              <a:t> </a:t>
            </a:r>
            <a:r>
              <a:rPr lang="it-IT" sz="3600" dirty="0" err="1"/>
              <a:t>us</a:t>
            </a:r>
            <a:endParaRPr lang="it-IT" sz="3600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37309" y="2105891"/>
            <a:ext cx="7188029" cy="3424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Font typeface="Arial"/>
              <a:buNone/>
            </a:pPr>
            <a:r>
              <a:rPr lang="it-IT" sz="3200" kern="0" dirty="0" smtClean="0">
                <a:hlinkClick r:id="rId2"/>
              </a:rPr>
              <a:t>iso@mip.polimi.it</a:t>
            </a:r>
            <a:r>
              <a:rPr lang="it-IT" sz="3200" kern="0" dirty="0" smtClean="0"/>
              <a:t> </a:t>
            </a:r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Font typeface="Arial"/>
              <a:buNone/>
            </a:pPr>
            <a:r>
              <a:rPr lang="it-IT" sz="3200" kern="0" dirty="0" smtClean="0">
                <a:hlinkClick r:id="rId3"/>
              </a:rPr>
              <a:t>www.som.polimi.it/iso</a:t>
            </a:r>
            <a:r>
              <a:rPr lang="it-IT" sz="3200" kern="0" dirty="0" smtClean="0"/>
              <a:t> </a:t>
            </a:r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AU" sz="3200" dirty="0" smtClean="0">
                <a:hlinkClick r:id="rId4"/>
              </a:rPr>
              <a:t>www.som.polimi.it/en/mip-4-students/</a:t>
            </a:r>
            <a:endParaRPr lang="en-AU" sz="3200" dirty="0" smtClean="0"/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it-IT" sz="3200" kern="0" dirty="0" smtClean="0">
                <a:hlinkClick r:id="rId5"/>
              </a:rPr>
              <a:t>www.som.polimi.it/covidfaq/</a:t>
            </a:r>
            <a:r>
              <a:rPr lang="it-IT" sz="3200" kern="0" dirty="0" smtClean="0"/>
              <a:t> </a:t>
            </a:r>
            <a:endParaRPr lang="it-IT" sz="3200" kern="0" dirty="0"/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Font typeface="Arial"/>
              <a:buNone/>
            </a:pPr>
            <a:endParaRPr lang="it-IT" sz="3200" kern="0" dirty="0" smtClean="0"/>
          </a:p>
        </p:txBody>
      </p:sp>
    </p:spTree>
    <p:extLst>
      <p:ext uri="{BB962C8B-B14F-4D97-AF65-F5344CB8AC3E}">
        <p14:creationId xmlns:p14="http://schemas.microsoft.com/office/powerpoint/2010/main" val="132454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 err="1" smtClean="0"/>
              <a:t>Updates</a:t>
            </a:r>
            <a:r>
              <a:rPr lang="it-IT" sz="3600" dirty="0" smtClean="0"/>
              <a:t> on Covid-19 </a:t>
            </a:r>
            <a:r>
              <a:rPr lang="it-IT" sz="3600" dirty="0" err="1" smtClean="0"/>
              <a:t>measures</a:t>
            </a:r>
            <a:endParaRPr lang="it-IT" sz="3600" dirty="0" smtClean="0"/>
          </a:p>
          <a:p>
            <a:r>
              <a:rPr lang="it-IT" sz="3600" dirty="0" err="1" smtClean="0"/>
              <a:t>Travelling</a:t>
            </a:r>
            <a:endParaRPr lang="it-IT" sz="3600" dirty="0" smtClean="0"/>
          </a:p>
          <a:p>
            <a:r>
              <a:rPr lang="it-IT" sz="3600" dirty="0" err="1" smtClean="0"/>
              <a:t>Permit</a:t>
            </a:r>
            <a:r>
              <a:rPr lang="it-IT" sz="3600" dirty="0" smtClean="0"/>
              <a:t> of stay: </a:t>
            </a:r>
            <a:r>
              <a:rPr lang="it-IT" sz="3600" dirty="0" err="1" smtClean="0"/>
              <a:t>staying</a:t>
            </a:r>
            <a:r>
              <a:rPr lang="it-IT" sz="3600" dirty="0" smtClean="0"/>
              <a:t> in Italy </a:t>
            </a:r>
            <a:r>
              <a:rPr lang="it-IT" sz="3600" dirty="0" err="1" smtClean="0"/>
              <a:t>legally</a:t>
            </a:r>
            <a:endParaRPr lang="it-IT" sz="3600" dirty="0" smtClean="0"/>
          </a:p>
          <a:p>
            <a:r>
              <a:rPr lang="it-IT" sz="3600" dirty="0" smtClean="0"/>
              <a:t>Your </a:t>
            </a:r>
            <a:r>
              <a:rPr lang="it-IT" sz="3600" dirty="0" err="1" smtClean="0"/>
              <a:t>questions</a:t>
            </a:r>
            <a:endParaRPr lang="it-IT" sz="3600" dirty="0" smtClean="0"/>
          </a:p>
          <a:p>
            <a:endParaRPr lang="en-AU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ISO Desk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66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5754"/>
            <a:ext cx="8229600" cy="51681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b="1" dirty="0"/>
              <a:t>COVID 19 Information and Emergency telephone numbers</a:t>
            </a:r>
            <a:endParaRPr lang="it-IT" dirty="0"/>
          </a:p>
          <a:p>
            <a:pPr lvl="0"/>
            <a:r>
              <a:rPr lang="en-AU" b="1" dirty="0"/>
              <a:t>1500</a:t>
            </a:r>
            <a:r>
              <a:rPr lang="en-AU" dirty="0"/>
              <a:t>: this number of the Ministry of Health is for general information on governmental provisions, recommendations on how to protect yourself, transmissions modes, virus incubation, symptoms, how covid-19 spreads, general information about symptoms, when isolation or quarantine become necessary</a:t>
            </a:r>
            <a:endParaRPr lang="it-IT" dirty="0"/>
          </a:p>
          <a:p>
            <a:pPr lvl="0"/>
            <a:r>
              <a:rPr lang="en-AU" b="1" dirty="0"/>
              <a:t>800.894.545</a:t>
            </a:r>
            <a:r>
              <a:rPr lang="en-AU" dirty="0"/>
              <a:t>: this is the Lombardy Region Covid19 dedicated number for health related queries. You can call this number for a pre-assessment on your symptoms if you have doubts you have been infected, but are still well; you must call this number if you learn you have been in contact with someone who is now positive to the Covid-19. The operator will ask you several questions and will guide you about any next steps to take. Ask to speak with an English speaking operator: “</a:t>
            </a:r>
            <a:r>
              <a:rPr lang="en-AU" dirty="0" err="1"/>
              <a:t>Parla</a:t>
            </a:r>
            <a:r>
              <a:rPr lang="en-AU" dirty="0"/>
              <a:t> </a:t>
            </a:r>
            <a:r>
              <a:rPr lang="en-AU" dirty="0" err="1"/>
              <a:t>inglese</a:t>
            </a:r>
            <a:r>
              <a:rPr lang="en-AU" dirty="0"/>
              <a:t>?”</a:t>
            </a:r>
            <a:endParaRPr lang="it-IT" dirty="0"/>
          </a:p>
          <a:p>
            <a:pPr lvl="0"/>
            <a:r>
              <a:rPr lang="en-AU" b="1" dirty="0"/>
              <a:t>112</a:t>
            </a:r>
            <a:r>
              <a:rPr lang="en-AU" dirty="0"/>
              <a:t>: this is the emergency number. You call this number if you need immediate assistance and to call an ambulance.</a:t>
            </a:r>
            <a:endParaRPr lang="it-IT" dirty="0"/>
          </a:p>
          <a:p>
            <a:pPr lvl="0"/>
            <a:r>
              <a:rPr lang="en-AU" b="1" dirty="0"/>
              <a:t>Call your GP, if you have one</a:t>
            </a:r>
            <a:r>
              <a:rPr lang="en-AU" dirty="0"/>
              <a:t>. Do not visit their ward, but call.</a:t>
            </a:r>
          </a:p>
          <a:p>
            <a:pPr lvl="0"/>
            <a:r>
              <a:rPr lang="it-IT" b="1" dirty="0"/>
              <a:t>Call </a:t>
            </a:r>
            <a:r>
              <a:rPr lang="it-IT" b="1" dirty="0" err="1" smtClean="0"/>
              <a:t>Milan’s</a:t>
            </a:r>
            <a:r>
              <a:rPr lang="it-IT" b="1" dirty="0" smtClean="0"/>
              <a:t> </a:t>
            </a:r>
            <a:r>
              <a:rPr lang="it-IT" b="1" dirty="0" err="1"/>
              <a:t>after</a:t>
            </a:r>
            <a:r>
              <a:rPr lang="it-IT" b="1" dirty="0"/>
              <a:t> hour on-call </a:t>
            </a:r>
            <a:r>
              <a:rPr lang="it-IT" b="1" dirty="0" err="1"/>
              <a:t>doctor</a:t>
            </a:r>
            <a:r>
              <a:rPr lang="it-IT" b="1" dirty="0"/>
              <a:t> at 800 193 344</a:t>
            </a:r>
          </a:p>
          <a:p>
            <a:endParaRPr lang="it-IT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Students in Italy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1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A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14855" y="1547600"/>
            <a:ext cx="8347560" cy="1392689"/>
          </a:xfrm>
          <a:prstGeom prst="rect">
            <a:avLst/>
          </a:prstGeom>
          <a:solidFill>
            <a:srgbClr val="B6D1DC"/>
          </a:solidFill>
          <a:ln w="44450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344613" lvl="2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WEAR A MASK OR A SCARF </a:t>
            </a: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OUTSIDE</a:t>
            </a:r>
          </a:p>
          <a:p>
            <a:pPr marL="1344613" lvl="2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WEAR MASK AND GLOVES ON PUBLIC TRANSPORT </a:t>
            </a:r>
            <a:endParaRPr lang="it-IT" sz="1200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344613" lvl="2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KEEP A SAFE DISTANCE OF 1 </a:t>
            </a: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METER FROM OTHERS – 2 METERS DURING PHYSICAL ACTIVITY</a:t>
            </a:r>
            <a:endParaRPr lang="it-IT" sz="1200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344613" lvl="2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AVOID GATHERINGS IN PUBLIC SPACES</a:t>
            </a:r>
            <a:endParaRPr lang="it-IT" sz="1200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76087" y="1876720"/>
            <a:ext cx="961522" cy="710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</a:pPr>
            <a:r>
              <a:rPr lang="it-IT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YOU</a:t>
            </a:r>
          </a:p>
          <a:p>
            <a:pPr>
              <a:spcBef>
                <a:spcPts val="450"/>
              </a:spcBef>
            </a:pPr>
            <a:r>
              <a:rPr lang="it-IT" b="1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MUST</a:t>
            </a:r>
            <a:endParaRPr lang="en-US" b="1" dirty="0">
              <a:solidFill>
                <a:srgbClr val="BD445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6142" y="469598"/>
            <a:ext cx="85118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MEASURES VALID IN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ITALY </a:t>
            </a:r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FROM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JULY 1ST</a:t>
            </a:r>
          </a:p>
          <a:p>
            <a:pPr algn="ctr"/>
            <a:r>
              <a:rPr lang="it-IT" sz="3200" b="1" u="sng" dirty="0" err="1" smtClean="0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</a:t>
            </a:r>
            <a:r>
              <a:rPr lang="it-IT" sz="3200" dirty="0" err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AND </a:t>
            </a:r>
            <a:r>
              <a:rPr lang="it-IT" sz="3200" b="1" u="sng" dirty="0" err="1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CANNOT</a:t>
            </a:r>
            <a:r>
              <a:rPr lang="it-IT" sz="3200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endParaRPr lang="en-US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14855" y="3090004"/>
            <a:ext cx="8347560" cy="953018"/>
          </a:xfrm>
          <a:prstGeom prst="rect">
            <a:avLst/>
          </a:prstGeom>
          <a:solidFill>
            <a:srgbClr val="B6D1DC"/>
          </a:solidFill>
          <a:ln w="44450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344613" lvl="3" indent="-214313" algn="just" defTabSz="388938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STAY HOME AND </a:t>
            </a:r>
            <a:r>
              <a:rPr lang="en-US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CONTACT </a:t>
            </a:r>
            <a:r>
              <a:rPr lang="en-US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DOCTOR OR THE LOCAL PREVENTIVE HEALTHCARE </a:t>
            </a:r>
            <a:r>
              <a:rPr lang="en-US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DEPARTMENT I</a:t>
            </a: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 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ARE SHOWING SYMPTOMS OF RESPIRATORY INFECTIONS OR FEVER ABOVE </a:t>
            </a: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37.5°C</a:t>
            </a:r>
          </a:p>
          <a:p>
            <a:pPr marL="1344613" lvl="3" indent="-214313" algn="just" defTabSz="388938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DOWNLOAD 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it-IT" sz="1200" b="1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«IMMUNI» APP 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THE ITALIAN GOVERNMENT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46142" y="3211287"/>
            <a:ext cx="1221412" cy="710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</a:pPr>
            <a:r>
              <a:rPr lang="it-IT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YOU</a:t>
            </a:r>
          </a:p>
          <a:p>
            <a:pPr algn="ctr">
              <a:spcBef>
                <a:spcPts val="450"/>
              </a:spcBef>
            </a:pPr>
            <a:r>
              <a:rPr lang="it-IT" b="1" dirty="0" smtClean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SHOULD</a:t>
            </a:r>
            <a:endParaRPr lang="en-US" b="1" dirty="0">
              <a:solidFill>
                <a:srgbClr val="BD445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04188" y="4192737"/>
            <a:ext cx="8358227" cy="2058256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 smtClean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THE </a:t>
            </a:r>
            <a:r>
              <a:rPr lang="it-IT" sz="1500" dirty="0" smtClean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«IMMUNI» </a:t>
            </a:r>
            <a:r>
              <a:rPr lang="it-IT" sz="1500" dirty="0" smtClean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APP</a:t>
            </a:r>
            <a:endParaRPr lang="it-IT" sz="1500" dirty="0">
              <a:solidFill>
                <a:srgbClr val="BD445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Developed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by the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Italian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government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for the COVID-19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emergency</a:t>
            </a:r>
            <a:endParaRPr lang="it-IT" sz="1350" dirty="0" smtClean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Notifies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users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risk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carrying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the virus in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order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minimize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spread and facilitate an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early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diagnosis</a:t>
            </a:r>
            <a:endParaRPr lang="it-IT" sz="1350" dirty="0" smtClean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mandatory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strongly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recommended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each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increases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effectiveness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Visit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www.immuni.italia.it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learn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more</a:t>
            </a:r>
          </a:p>
          <a:p>
            <a:pPr algn="just">
              <a:spcBef>
                <a:spcPts val="450"/>
              </a:spcBef>
            </a:pP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A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446142" y="469598"/>
            <a:ext cx="85118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MEASURES VALID IN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ITALY </a:t>
            </a:r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FROM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JULY 1ST</a:t>
            </a:r>
          </a:p>
          <a:p>
            <a:pPr algn="ctr"/>
            <a:r>
              <a:rPr lang="it-IT" sz="3200" b="1" u="sng" dirty="0" err="1" smtClean="0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CAN</a:t>
            </a:r>
            <a:r>
              <a:rPr lang="it-IT" sz="3200" dirty="0" err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AND </a:t>
            </a:r>
            <a:r>
              <a:rPr lang="it-IT" sz="3200" b="1" u="sng" dirty="0" err="1" smtClean="0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CANNOT</a:t>
            </a:r>
            <a:r>
              <a:rPr lang="it-IT" sz="3200" dirty="0" err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  <a:endParaRPr lang="en-US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137374"/>
              </p:ext>
            </p:extLst>
          </p:nvPr>
        </p:nvGraphicFramePr>
        <p:xfrm>
          <a:off x="449206" y="2510013"/>
          <a:ext cx="8347560" cy="4009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1997">
                  <a:extLst>
                    <a:ext uri="{9D8B030D-6E8A-4147-A177-3AD203B41FA5}">
                      <a16:colId xmlns:a16="http://schemas.microsoft.com/office/drawing/2014/main" val="1460330188"/>
                    </a:ext>
                  </a:extLst>
                </a:gridCol>
                <a:gridCol w="6615563">
                  <a:extLst>
                    <a:ext uri="{9D8B030D-6E8A-4147-A177-3AD203B41FA5}">
                      <a16:colId xmlns:a16="http://schemas.microsoft.com/office/drawing/2014/main" val="1188628961"/>
                    </a:ext>
                  </a:extLst>
                </a:gridCol>
              </a:tblGrid>
              <a:tr h="35118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500" kern="1200" dirty="0">
                          <a:solidFill>
                            <a:srgbClr val="66A0B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  <a:cs typeface="+mn-cs"/>
                        </a:rPr>
                        <a:t>SERVICES AND ACTIVITIES</a:t>
                      </a:r>
                      <a:endParaRPr lang="en-US" sz="1500" kern="1200" dirty="0">
                        <a:solidFill>
                          <a:srgbClr val="66A0B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662609"/>
                  </a:ext>
                </a:extLst>
              </a:tr>
              <a:tr h="256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PUBLIC TRANSPORT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Operating with 1 meter distance rule. Masks and gloves are mandatory on transports.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351469"/>
                  </a:ext>
                </a:extLst>
              </a:tr>
              <a:tr h="256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OFFICES AND BANKS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Reduced office accessibility. Temperature measuring is often required.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79562"/>
                  </a:ext>
                </a:extLst>
              </a:tr>
              <a:tr h="256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STORES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Open, with 1 meter distance </a:t>
                      </a:r>
                      <a:r>
                        <a:rPr lang="en-US" sz="1350" dirty="0" smtClean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rule. </a:t>
                      </a: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Temperature measuring is often required</a:t>
                      </a:r>
                      <a:r>
                        <a:rPr lang="en-US" sz="1350" dirty="0" smtClean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49152"/>
                  </a:ext>
                </a:extLst>
              </a:tr>
              <a:tr h="256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RESTAURANTS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Outdoor seats and reservations are strongly recommended.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029134"/>
                  </a:ext>
                </a:extLst>
              </a:tr>
              <a:tr h="256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BEAUTICIANS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Access is allowed only on appointment.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403294"/>
                  </a:ext>
                </a:extLst>
              </a:tr>
              <a:tr h="513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PARKS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Access is allowed for individual physical activities. No recreational group activities (team sports, picnics) allowed.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587626"/>
                  </a:ext>
                </a:extLst>
              </a:tr>
              <a:tr h="513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SPORTS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Sports centers, gyms and swimming pools are open. Sports events and competitions without public presence have resumed. Contact sports are allowed.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007277"/>
                  </a:ext>
                </a:extLst>
              </a:tr>
              <a:tr h="513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CULTURAL ACTIVITIES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66A0B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Masks are mandatory to enter museums and libraries. Public events are permitted only in static form. All conference and convention activities are suspended.</a:t>
                      </a:r>
                      <a:endParaRPr lang="en-US" sz="1350" dirty="0">
                        <a:solidFill>
                          <a:srgbClr val="66A0B4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6D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18642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446142" y="1616444"/>
            <a:ext cx="3841261" cy="659155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WHEN </a:t>
            </a:r>
            <a:r>
              <a:rPr lang="it-IT" sz="1500" dirty="0" smtClean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EXERCISING, </a:t>
            </a: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Take off the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mask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for 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intense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physical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activity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412388" y="1616444"/>
            <a:ext cx="4384378" cy="659155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WHEN OUTDOORS, 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CANNOT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Partake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recreational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activities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picnic, 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team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sports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64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A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46142" y="1616444"/>
            <a:ext cx="8347559" cy="2721258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b="1" dirty="0" smtClean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NO</a:t>
            </a:r>
            <a:r>
              <a:rPr lang="it-IT" sz="1500" dirty="0" smtClean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it-IT" sz="1500" dirty="0" smtClean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TRAVELLING</a:t>
            </a:r>
            <a:r>
              <a:rPr lang="it-IT" sz="1500" dirty="0" smtClean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it-IT" sz="1500" dirty="0" smtClean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RESTRICTIONS</a:t>
            </a:r>
            <a:r>
              <a:rPr lang="it-IT" sz="1500" dirty="0" smtClean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ON:</a:t>
            </a:r>
            <a:endParaRPr lang="it-IT" sz="1500" dirty="0">
              <a:solidFill>
                <a:srgbClr val="66A0B4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Movements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within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Italy</a:t>
            </a:r>
          </a:p>
          <a:p>
            <a:pPr marL="214313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Movements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and from EU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member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states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the Schengen Area, the UK and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Northern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Ireland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Andorra, Monaco, San Marino and Vatican City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214313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Movements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Italy 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the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residents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following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b="1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Non-EU </a:t>
            </a:r>
            <a:r>
              <a:rPr lang="it-IT" sz="1350" b="1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countries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Algeria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Australia, Canada, Georgia, Japan, Montenegro, Morocco, New Zealand,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Rwanda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Serbia, Republic of Korea, Thailand, Tunisia, Uruguay. </a:t>
            </a:r>
          </a:p>
          <a:p>
            <a:pPr marL="214313" indent="-214313" algn="just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Returning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domicile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or residence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6142" y="469598"/>
            <a:ext cx="85118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MEASURES VALID IN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ITALY </a:t>
            </a:r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FROM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JULY 1ST</a:t>
            </a:r>
          </a:p>
          <a:p>
            <a:pPr algn="ctr"/>
            <a:r>
              <a:rPr lang="it-IT" sz="3200" b="1" u="sng" dirty="0" err="1" smtClean="0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</a:t>
            </a:r>
            <a:r>
              <a:rPr lang="it-IT" sz="3200" dirty="0" err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AND </a:t>
            </a:r>
            <a:r>
              <a:rPr lang="it-IT" sz="3200" b="1" u="sng" dirty="0" err="1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CANNOT</a:t>
            </a:r>
            <a:r>
              <a:rPr lang="it-IT" sz="3200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endParaRPr lang="en-US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46142" y="4584800"/>
            <a:ext cx="8347560" cy="1410643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 smtClean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TRAVELLING RESTRICTIONS</a:t>
            </a:r>
            <a:r>
              <a:rPr lang="it-IT" sz="1500" dirty="0" smtClean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ON:</a:t>
            </a:r>
            <a:endParaRPr lang="it-IT" sz="1500" dirty="0">
              <a:solidFill>
                <a:srgbClr val="66A0B4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Movements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and from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state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listed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above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unless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for:</a:t>
            </a:r>
          </a:p>
          <a:p>
            <a:pPr marL="742950" lvl="1" indent="-285750" algn="just">
              <a:lnSpc>
                <a:spcPct val="150000"/>
              </a:lnSpc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proven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work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reasons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health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needs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or </a:t>
            </a:r>
            <a:r>
              <a:rPr lang="it-IT" sz="1350" dirty="0" err="1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urgency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742950" lvl="1" indent="-285750" algn="just">
              <a:lnSpc>
                <a:spcPct val="150000"/>
              </a:lnSpc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it-IT" sz="1350" b="1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STUDY</a:t>
            </a:r>
            <a:endParaRPr lang="it-IT" sz="1350" b="1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4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187"/>
          </a:xfrm>
        </p:spPr>
        <p:txBody>
          <a:bodyPr/>
          <a:lstStyle/>
          <a:p>
            <a:r>
              <a:rPr lang="it-IT" dirty="0" err="1" smtClean="0"/>
              <a:t>Returning</a:t>
            </a:r>
            <a:r>
              <a:rPr lang="it-IT" dirty="0" smtClean="0"/>
              <a:t> to Italy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990"/>
            <a:ext cx="8229600" cy="500117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AU" sz="2200" b="1" u="sng" dirty="0" smtClean="0">
                <a:solidFill>
                  <a:prstClr val="black"/>
                </a:solidFill>
              </a:rPr>
              <a:t>I am in an EU/Schengen state, can I return to Italy?</a:t>
            </a:r>
            <a:endParaRPr lang="en-AU" sz="2200" b="1" u="sng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450"/>
              </a:spcBef>
              <a:buNone/>
            </a:pPr>
            <a:r>
              <a:rPr lang="en-AU" sz="2200" dirty="0" smtClean="0">
                <a:solidFill>
                  <a:prstClr val="black"/>
                </a:solidFill>
              </a:rPr>
              <a:t>Yes</a:t>
            </a:r>
            <a:r>
              <a:rPr lang="en-AU" sz="2200" dirty="0">
                <a:solidFill>
                  <a:prstClr val="black"/>
                </a:solidFill>
              </a:rPr>
              <a:t> </a:t>
            </a:r>
            <a:r>
              <a:rPr lang="en-AU" sz="2200" dirty="0" smtClean="0">
                <a:solidFill>
                  <a:prstClr val="black"/>
                </a:solidFill>
              </a:rPr>
              <a:t>you can. Travelling </a:t>
            </a:r>
            <a:r>
              <a:rPr lang="en-AU" sz="2200" dirty="0">
                <a:solidFill>
                  <a:prstClr val="black"/>
                </a:solidFill>
              </a:rPr>
              <a:t>is allowed </a:t>
            </a:r>
            <a:r>
              <a:rPr lang="en-AU" sz="2200" dirty="0" smtClean="0">
                <a:solidFill>
                  <a:prstClr val="black"/>
                </a:solidFill>
              </a:rPr>
              <a:t>from </a:t>
            </a:r>
            <a:r>
              <a:rPr lang="it-IT" sz="2200" dirty="0">
                <a:solidFill>
                  <a:prstClr val="black"/>
                </a:solidFill>
              </a:rPr>
              <a:t>EU </a:t>
            </a:r>
            <a:r>
              <a:rPr lang="it-IT" sz="2200" dirty="0" err="1">
                <a:solidFill>
                  <a:prstClr val="black"/>
                </a:solidFill>
              </a:rPr>
              <a:t>member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states</a:t>
            </a:r>
            <a:r>
              <a:rPr lang="it-IT" sz="2200" dirty="0">
                <a:solidFill>
                  <a:prstClr val="black"/>
                </a:solidFill>
              </a:rPr>
              <a:t>, the Schengen Area, the UK and </a:t>
            </a:r>
            <a:r>
              <a:rPr lang="it-IT" sz="2200" dirty="0" err="1">
                <a:solidFill>
                  <a:prstClr val="black"/>
                </a:solidFill>
              </a:rPr>
              <a:t>Northern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Ireland</a:t>
            </a:r>
            <a:r>
              <a:rPr lang="it-IT" sz="2200" dirty="0">
                <a:solidFill>
                  <a:prstClr val="black"/>
                </a:solidFill>
              </a:rPr>
              <a:t>, Andorra, Monaco, San Marino and Vatican City)</a:t>
            </a:r>
          </a:p>
          <a:p>
            <a:pPr marL="0" indent="0" algn="just">
              <a:buNone/>
            </a:pPr>
            <a:endParaRPr lang="en-AU" sz="22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n-AU" sz="2200" b="1" u="sng" dirty="0" smtClean="0">
                <a:solidFill>
                  <a:prstClr val="black"/>
                </a:solidFill>
              </a:rPr>
              <a:t>I am in a NON-EU country, can I return to Italy?</a:t>
            </a:r>
          </a:p>
          <a:p>
            <a:pPr marL="0" indent="0" algn="just">
              <a:buNone/>
            </a:pPr>
            <a:r>
              <a:rPr lang="en-AU" sz="2200" dirty="0" smtClean="0">
                <a:solidFill>
                  <a:prstClr val="black"/>
                </a:solidFill>
              </a:rPr>
              <a:t>It depends on which country you are in.</a:t>
            </a:r>
          </a:p>
          <a:p>
            <a:pPr marL="0" indent="0" algn="just">
              <a:buNone/>
            </a:pPr>
            <a:r>
              <a:rPr lang="en-AU" sz="2200" dirty="0" smtClean="0">
                <a:solidFill>
                  <a:prstClr val="black"/>
                </a:solidFill>
              </a:rPr>
              <a:t>Italy allows </a:t>
            </a:r>
            <a:r>
              <a:rPr lang="en-AU" sz="2200" dirty="0" smtClean="0">
                <a:solidFill>
                  <a:prstClr val="black"/>
                </a:solidFill>
              </a:rPr>
              <a:t>entry to residents of </a:t>
            </a:r>
            <a:r>
              <a:rPr lang="it-IT" sz="2200" dirty="0" smtClean="0">
                <a:solidFill>
                  <a:prstClr val="black"/>
                </a:solidFill>
              </a:rPr>
              <a:t>Algeria, Australia, Canada, Georgia, Japan, Montenegro, Morocco, New Zealand, </a:t>
            </a:r>
            <a:r>
              <a:rPr lang="it-IT" sz="2200" dirty="0" err="1" smtClean="0">
                <a:solidFill>
                  <a:prstClr val="black"/>
                </a:solidFill>
              </a:rPr>
              <a:t>Rwanda</a:t>
            </a:r>
            <a:r>
              <a:rPr lang="it-IT" sz="2200" dirty="0" smtClean="0">
                <a:solidFill>
                  <a:prstClr val="black"/>
                </a:solidFill>
              </a:rPr>
              <a:t>, Serbia, Republic of Korea, Thailand, Tunisia, Uruguay. </a:t>
            </a:r>
          </a:p>
          <a:p>
            <a:pPr marL="0" indent="0" algn="just">
              <a:buNone/>
            </a:pPr>
            <a:r>
              <a:rPr lang="en-AU" sz="2200" b="1" dirty="0" smtClean="0">
                <a:solidFill>
                  <a:prstClr val="black"/>
                </a:solidFill>
              </a:rPr>
              <a:t>You will still need to self-isolate upon arrival.</a:t>
            </a:r>
          </a:p>
          <a:p>
            <a:pPr marL="0" indent="0">
              <a:buNone/>
            </a:pPr>
            <a:endParaRPr lang="en-AU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3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187"/>
          </a:xfrm>
        </p:spPr>
        <p:txBody>
          <a:bodyPr/>
          <a:lstStyle/>
          <a:p>
            <a:r>
              <a:rPr lang="it-IT" dirty="0" err="1" smtClean="0"/>
              <a:t>Returning</a:t>
            </a:r>
            <a:r>
              <a:rPr lang="it-IT" dirty="0" smtClean="0"/>
              <a:t> to Italy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990"/>
            <a:ext cx="8229600" cy="5529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200" b="1" u="sng" dirty="0" smtClean="0">
                <a:solidFill>
                  <a:prstClr val="black"/>
                </a:solidFill>
              </a:rPr>
              <a:t>I am in another NON-EU country, can I return to Italy?</a:t>
            </a:r>
          </a:p>
          <a:p>
            <a:pPr marL="0" indent="0" algn="just">
              <a:buNone/>
            </a:pPr>
            <a:r>
              <a:rPr lang="en-AU" sz="2200" dirty="0" smtClean="0"/>
              <a:t>Travel from Non-EU countries not included in the previous list, is allowed for:</a:t>
            </a:r>
          </a:p>
          <a:p>
            <a:pPr algn="just">
              <a:buFontTx/>
              <a:buChar char="-"/>
            </a:pPr>
            <a:r>
              <a:rPr lang="en-AU" sz="2200" b="1" dirty="0" smtClean="0"/>
              <a:t>Study reasons (i.e. if you have a study permit or an Italian visa)</a:t>
            </a:r>
          </a:p>
          <a:p>
            <a:pPr algn="just">
              <a:buFontTx/>
              <a:buChar char="-"/>
            </a:pPr>
            <a:r>
              <a:rPr lang="en-AU" sz="2200" dirty="0" smtClean="0">
                <a:solidFill>
                  <a:prstClr val="black"/>
                </a:solidFill>
              </a:rPr>
              <a:t>Work requirements, health needs or absolute necessity</a:t>
            </a:r>
          </a:p>
          <a:p>
            <a:pPr marL="0" indent="0" algn="just">
              <a:buNone/>
            </a:pPr>
            <a:endParaRPr lang="it-IT" sz="22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it-IT" sz="2200" dirty="0" err="1" smtClean="0">
                <a:solidFill>
                  <a:prstClr val="black"/>
                </a:solidFill>
              </a:rPr>
              <a:t>If</a:t>
            </a:r>
            <a:r>
              <a:rPr lang="it-IT" sz="2200" dirty="0" smtClean="0">
                <a:solidFill>
                  <a:prstClr val="black"/>
                </a:solidFill>
              </a:rPr>
              <a:t> </a:t>
            </a:r>
            <a:r>
              <a:rPr lang="it-IT" sz="2200" dirty="0" err="1" smtClean="0">
                <a:solidFill>
                  <a:prstClr val="black"/>
                </a:solidFill>
              </a:rPr>
              <a:t>you</a:t>
            </a:r>
            <a:r>
              <a:rPr lang="it-IT" sz="2200" dirty="0" smtClean="0">
                <a:solidFill>
                  <a:prstClr val="black"/>
                </a:solidFill>
              </a:rPr>
              <a:t> </a:t>
            </a:r>
            <a:r>
              <a:rPr lang="it-IT" sz="2200" dirty="0" err="1" smtClean="0">
                <a:solidFill>
                  <a:prstClr val="black"/>
                </a:solidFill>
              </a:rPr>
              <a:t>enter</a:t>
            </a:r>
            <a:r>
              <a:rPr lang="it-IT" sz="2200" dirty="0" smtClean="0">
                <a:solidFill>
                  <a:prstClr val="black"/>
                </a:solidFill>
              </a:rPr>
              <a:t> Italy from </a:t>
            </a:r>
            <a:r>
              <a:rPr lang="it-IT" sz="2200" dirty="0" err="1" smtClean="0">
                <a:solidFill>
                  <a:prstClr val="black"/>
                </a:solidFill>
              </a:rPr>
              <a:t>any</a:t>
            </a:r>
            <a:r>
              <a:rPr lang="it-IT" sz="2200" dirty="0" smtClean="0">
                <a:solidFill>
                  <a:prstClr val="black"/>
                </a:solidFill>
              </a:rPr>
              <a:t> Non-EU country, </a:t>
            </a:r>
            <a:r>
              <a:rPr lang="it-IT" sz="2200" dirty="0" err="1" smtClean="0">
                <a:solidFill>
                  <a:prstClr val="black"/>
                </a:solidFill>
              </a:rPr>
              <a:t>you</a:t>
            </a:r>
            <a:r>
              <a:rPr lang="it-IT" sz="2200" dirty="0" smtClean="0">
                <a:solidFill>
                  <a:prstClr val="black"/>
                </a:solidFill>
              </a:rPr>
              <a:t> </a:t>
            </a:r>
            <a:r>
              <a:rPr lang="it-IT" sz="2200" dirty="0">
                <a:solidFill>
                  <a:prstClr val="black"/>
                </a:solidFill>
              </a:rPr>
              <a:t>must</a:t>
            </a:r>
            <a:r>
              <a:rPr lang="en-AU" sz="2200" dirty="0">
                <a:solidFill>
                  <a:prstClr val="black"/>
                </a:solidFill>
              </a:rPr>
              <a:t>:</a:t>
            </a:r>
          </a:p>
          <a:p>
            <a:pPr algn="just">
              <a:buFontTx/>
              <a:buChar char="-"/>
            </a:pPr>
            <a:r>
              <a:rPr lang="en-AU" sz="2200" dirty="0">
                <a:solidFill>
                  <a:prstClr val="black"/>
                </a:solidFill>
              </a:rPr>
              <a:t>Fill out a </a:t>
            </a:r>
            <a:r>
              <a:rPr lang="en-AU" sz="2200" dirty="0">
                <a:solidFill>
                  <a:prstClr val="black"/>
                </a:solidFill>
                <a:hlinkClick r:id="rId2"/>
              </a:rPr>
              <a:t>self-certification</a:t>
            </a:r>
            <a:endParaRPr lang="en-AU" sz="2200" dirty="0">
              <a:solidFill>
                <a:prstClr val="black"/>
              </a:solidFill>
            </a:endParaRPr>
          </a:p>
          <a:p>
            <a:pPr algn="just">
              <a:buFontTx/>
              <a:buChar char="-"/>
            </a:pPr>
            <a:r>
              <a:rPr lang="en-AU" sz="2200" dirty="0">
                <a:solidFill>
                  <a:prstClr val="black"/>
                </a:solidFill>
              </a:rPr>
              <a:t>Inform the local health bureau (ATS) so that they can monitor you</a:t>
            </a:r>
          </a:p>
          <a:p>
            <a:pPr algn="just">
              <a:buFontTx/>
              <a:buChar char="-"/>
            </a:pPr>
            <a:r>
              <a:rPr lang="en-AU" sz="2200" dirty="0">
                <a:solidFill>
                  <a:prstClr val="black"/>
                </a:solidFill>
              </a:rPr>
              <a:t>Travel to your domicile from the airport/station on private transport</a:t>
            </a:r>
            <a:endParaRPr lang="it-IT" sz="2200" dirty="0">
              <a:solidFill>
                <a:prstClr val="black"/>
              </a:solidFill>
            </a:endParaRPr>
          </a:p>
          <a:p>
            <a:pPr algn="just">
              <a:buFontTx/>
              <a:buChar char="-"/>
            </a:pPr>
            <a:r>
              <a:rPr lang="en-AU" sz="2200" dirty="0">
                <a:solidFill>
                  <a:prstClr val="black"/>
                </a:solidFill>
              </a:rPr>
              <a:t>Self-isolate for 14 </a:t>
            </a:r>
            <a:r>
              <a:rPr lang="en-AU" sz="2200" dirty="0" smtClean="0">
                <a:solidFill>
                  <a:prstClr val="black"/>
                </a:solidFill>
              </a:rPr>
              <a:t>days</a:t>
            </a:r>
          </a:p>
          <a:p>
            <a:pPr marL="0" indent="0">
              <a:buNone/>
            </a:pPr>
            <a:endParaRPr lang="en-AU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3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187"/>
          </a:xfrm>
        </p:spPr>
        <p:txBody>
          <a:bodyPr/>
          <a:lstStyle/>
          <a:p>
            <a:r>
              <a:rPr lang="it-IT" dirty="0" err="1" smtClean="0"/>
              <a:t>Travelling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990"/>
            <a:ext cx="8229600" cy="50011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200" b="1" dirty="0"/>
              <a:t>Which rules apply to people travelling to Italy? </a:t>
            </a:r>
            <a:r>
              <a:rPr lang="en-AU" sz="2200" dirty="0">
                <a:hlinkClick r:id="rId2"/>
              </a:rPr>
              <a:t>https://www.esteri.it/mae/en/ministero/normativaonline/decreto-iorestoacasa-domande-frequenti/focus-cittadini-italiani-in-rientro-dall-estero-e-cittadini-stranieri-in-italia.html</a:t>
            </a:r>
            <a:endParaRPr lang="en-AU" sz="2200" dirty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r>
              <a:rPr lang="en-AU" sz="2200" b="1" dirty="0"/>
              <a:t>Check the measures put into place in the country of destination to prevent the spread of Covid-19 and contact your embassy in Italy as well </a:t>
            </a:r>
            <a:r>
              <a:rPr lang="en-AU" sz="2200" dirty="0">
                <a:hlinkClick r:id="rId3"/>
              </a:rPr>
              <a:t>https://www.esteri.it/mae/en/sala_stampa/archivionotizie/approfondimenti/emergenza-covid-19-informazioni-dalle-ambasciate-e-dai-consolati.html</a:t>
            </a:r>
            <a:r>
              <a:rPr lang="en-AU" sz="2200" dirty="0"/>
              <a:t> </a:t>
            </a:r>
            <a:endParaRPr lang="en-AU" sz="2200" dirty="0" smtClean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r>
              <a:rPr lang="it-IT" sz="2200" b="1" dirty="0" err="1"/>
              <a:t>Check</a:t>
            </a:r>
            <a:r>
              <a:rPr lang="it-IT" sz="2200" b="1" dirty="0"/>
              <a:t> the </a:t>
            </a:r>
            <a:r>
              <a:rPr lang="it-IT" sz="2200" b="1" dirty="0" smtClean="0"/>
              <a:t>new EU </a:t>
            </a:r>
            <a:r>
              <a:rPr lang="it-IT" sz="2200" b="1" dirty="0" err="1" smtClean="0"/>
              <a:t>commission</a:t>
            </a:r>
            <a:r>
              <a:rPr lang="it-IT" sz="2200" b="1" dirty="0" smtClean="0"/>
              <a:t> website with information on the </a:t>
            </a:r>
            <a:r>
              <a:rPr lang="it-IT" sz="2200" b="1" dirty="0" err="1" smtClean="0"/>
              <a:t>reopening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phase</a:t>
            </a:r>
            <a:endParaRPr lang="it-IT" sz="2200" b="1" dirty="0"/>
          </a:p>
          <a:p>
            <a:pPr marL="0" indent="0">
              <a:buNone/>
            </a:pPr>
            <a:r>
              <a:rPr lang="en-AU" sz="2200" dirty="0">
                <a:hlinkClick r:id="rId4"/>
              </a:rPr>
              <a:t>https://reopen.europa.eu</a:t>
            </a:r>
            <a:r>
              <a:rPr lang="en-AU" sz="2200" dirty="0" smtClean="0">
                <a:hlinkClick r:id="rId4"/>
              </a:rPr>
              <a:t>/</a:t>
            </a:r>
            <a:r>
              <a:rPr lang="en-AU" sz="2200" dirty="0" smtClean="0"/>
              <a:t> 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185479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91440" tIns="45720" rIns="91440" bIns="45720" rtlCol="0">
        <a:normAutofit/>
      </a:bodyPr>
      <a:lstStyle>
        <a:defPPr algn="r"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458CA1AA961B4C95AAD566B09BA935" ma:contentTypeVersion="0" ma:contentTypeDescription="Create a new document." ma:contentTypeScope="" ma:versionID="ccd33ccc02972a430b6b4f7d90ee727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BB5C24-3551-4AD7-9FD2-070178D466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10C402-2F42-42D5-A626-AF3AC67BD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4BB4A9-9B38-4F70-ABBD-98FE033C3C41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2945</TotalTime>
  <Words>1595</Words>
  <Application>Microsoft Office PowerPoint</Application>
  <PresentationFormat>Presentazione su schermo (4:3)</PresentationFormat>
  <Paragraphs>151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Segoe UI</vt:lpstr>
      <vt:lpstr>Segoe UI Black</vt:lpstr>
      <vt:lpstr>Wingdings</vt:lpstr>
      <vt:lpstr>Tema di Office</vt:lpstr>
      <vt:lpstr>Covid-19 Updates and ISO DESK </vt:lpstr>
      <vt:lpstr>ISO Desk</vt:lpstr>
      <vt:lpstr>Students in Italy</vt:lpstr>
      <vt:lpstr>Presentazione standard di PowerPoint</vt:lpstr>
      <vt:lpstr>Presentazione standard di PowerPoint</vt:lpstr>
      <vt:lpstr>Presentazione standard di PowerPoint</vt:lpstr>
      <vt:lpstr>Returning to Italy</vt:lpstr>
      <vt:lpstr>Returning to Italy</vt:lpstr>
      <vt:lpstr>Travelling now</vt:lpstr>
      <vt:lpstr>Travelling rules</vt:lpstr>
      <vt:lpstr>Travelling rules – From Italy to Europe</vt:lpstr>
      <vt:lpstr>Travelling rules – From Italy to Europe</vt:lpstr>
      <vt:lpstr>Permit of Stay – General Information for students in Italy</vt:lpstr>
      <vt:lpstr>Permit of Stay – Holders of a valid study permit </vt:lpstr>
      <vt:lpstr>Permit of Stay – Renewal</vt:lpstr>
      <vt:lpstr>Permit of Stay – Job searching or students’ entrepreneurship (formerly Awaiting Employment)</vt:lpstr>
      <vt:lpstr>How to reach us</vt:lpstr>
    </vt:vector>
  </TitlesOfParts>
  <Company>mip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Slide</dc:title>
  <dc:creator>Francesca Pastonchi</dc:creator>
  <cp:lastModifiedBy>Alice Beltrami</cp:lastModifiedBy>
  <cp:revision>365</cp:revision>
  <dcterms:created xsi:type="dcterms:W3CDTF">2015-03-04T11:53:36Z</dcterms:created>
  <dcterms:modified xsi:type="dcterms:W3CDTF">2020-07-06T10:57:42Z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0x01010004458CA1AA961B4C95AAD566B09BA935</vt:lpwstr>
  </property>
</Properties>
</file>