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1" r:id="rId5"/>
    <p:sldId id="309" r:id="rId6"/>
    <p:sldId id="306" r:id="rId7"/>
    <p:sldId id="320" r:id="rId8"/>
    <p:sldId id="319" r:id="rId9"/>
    <p:sldId id="321" r:id="rId10"/>
    <p:sldId id="300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33"/>
  </p:normalViewPr>
  <p:slideViewPr>
    <p:cSldViewPr snapToGrid="0" snapToObjects="1">
      <p:cViewPr varScale="1">
        <p:scale>
          <a:sx n="86" d="100"/>
          <a:sy n="86" d="100"/>
        </p:scale>
        <p:origin x="66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32FA-689D-B549-934D-453F92A7A351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67BD7-AB0B-E740-B918-54B38D38E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409" y="3316799"/>
            <a:ext cx="7743791" cy="491016"/>
          </a:xfrm>
        </p:spPr>
        <p:txBody>
          <a:bodyPr>
            <a:noAutofit/>
          </a:bodyPr>
          <a:lstStyle>
            <a:lvl1pPr algn="ctr">
              <a:defRPr sz="3800" b="0" i="0">
                <a:latin typeface="+mn-lt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409" y="4065020"/>
            <a:ext cx="7743791" cy="580834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695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4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2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4306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3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9014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3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AD09-1C82-FD45-B72F-64AF07B0037D}" type="datetimeFigureOut">
              <a:rPr lang="it-IT" smtClean="0"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548896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.polimi.it/en/mip-4-students/" TargetMode="External"/><Relationship Id="rId2" Type="http://schemas.openxmlformats.org/officeDocument/2006/relationships/hyperlink" Target="https://www.interno.gov.it/sites/default/files/allegati/nuovo_modello_autodichiarazione_26.03.2020_editabil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.polimi.it/is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62022" y="3156354"/>
            <a:ext cx="8071782" cy="935406"/>
          </a:xfrm>
        </p:spPr>
        <p:txBody>
          <a:bodyPr/>
          <a:lstStyle/>
          <a:p>
            <a:r>
              <a:rPr lang="it-IT" dirty="0" smtClean="0"/>
              <a:t>Covid-19 Updates</a:t>
            </a:r>
            <a:br>
              <a:rPr lang="it-IT" dirty="0" smtClean="0"/>
            </a:br>
            <a:r>
              <a:rPr lang="it-IT" dirty="0" smtClean="0"/>
              <a:t>and How to Approach </a:t>
            </a:r>
            <a:r>
              <a:rPr lang="it-IT" dirty="0"/>
              <a:t>R</a:t>
            </a:r>
            <a:r>
              <a:rPr lang="it-IT" dirty="0" smtClean="0"/>
              <a:t>ental </a:t>
            </a:r>
            <a:r>
              <a:rPr lang="it-IT" dirty="0"/>
              <a:t>I</a:t>
            </a:r>
            <a:r>
              <a:rPr lang="it-IT" dirty="0" smtClean="0"/>
              <a:t>ssues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/>
              <a:t>ISO4You</a:t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90013" y="5071314"/>
            <a:ext cx="7743791" cy="580834"/>
          </a:xfrm>
        </p:spPr>
        <p:txBody>
          <a:bodyPr/>
          <a:lstStyle/>
          <a:p>
            <a:r>
              <a:rPr lang="it-IT" dirty="0" smtClean="0"/>
              <a:t>06/04/2020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49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What’s</a:t>
            </a:r>
            <a:r>
              <a:rPr lang="it-IT" dirty="0" smtClean="0"/>
              <a:t> new, and </a:t>
            </a:r>
            <a:r>
              <a:rPr lang="it-IT" dirty="0" err="1" smtClean="0"/>
              <a:t>what</a:t>
            </a:r>
            <a:r>
              <a:rPr lang="it-IT" dirty="0" smtClean="0"/>
              <a:t> to </a:t>
            </a:r>
            <a:r>
              <a:rPr lang="it-IT" dirty="0" err="1" smtClean="0"/>
              <a:t>remember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9943"/>
            <a:ext cx="8229600" cy="4795933"/>
          </a:xfrm>
        </p:spPr>
        <p:txBody>
          <a:bodyPr>
            <a:normAutofit/>
          </a:bodyPr>
          <a:lstStyle/>
          <a:p>
            <a:r>
              <a:rPr lang="it-IT" b="1" dirty="0" err="1" smtClean="0"/>
              <a:t>Lockdown</a:t>
            </a:r>
            <a:r>
              <a:rPr lang="it-IT" b="1" dirty="0" smtClean="0"/>
              <a:t> </a:t>
            </a:r>
            <a:r>
              <a:rPr lang="it-IT" b="1" dirty="0" err="1" smtClean="0"/>
              <a:t>extended</a:t>
            </a:r>
            <a:r>
              <a:rPr lang="it-IT" b="1" dirty="0" smtClean="0"/>
              <a:t> </a:t>
            </a:r>
            <a:r>
              <a:rPr lang="it-IT" b="1" dirty="0" err="1" smtClean="0"/>
              <a:t>until</a:t>
            </a:r>
            <a:r>
              <a:rPr lang="it-IT" b="1" dirty="0" smtClean="0"/>
              <a:t> April 13th</a:t>
            </a:r>
          </a:p>
          <a:p>
            <a:r>
              <a:rPr lang="it-IT" b="1" dirty="0" err="1" smtClean="0"/>
              <a:t>Compulsory</a:t>
            </a:r>
            <a:r>
              <a:rPr lang="it-IT" b="1" dirty="0" smtClean="0"/>
              <a:t> to </a:t>
            </a:r>
            <a:r>
              <a:rPr lang="it-IT" b="1" dirty="0" err="1" smtClean="0"/>
              <a:t>wear</a:t>
            </a:r>
            <a:r>
              <a:rPr lang="it-IT" b="1" dirty="0" smtClean="0"/>
              <a:t> a face </a:t>
            </a:r>
            <a:r>
              <a:rPr lang="it-IT" b="1" dirty="0" err="1" smtClean="0"/>
              <a:t>mask</a:t>
            </a:r>
            <a:endParaRPr lang="it-IT" b="1" dirty="0"/>
          </a:p>
          <a:p>
            <a:r>
              <a:rPr lang="it-IT" dirty="0"/>
              <a:t>Stay home</a:t>
            </a:r>
          </a:p>
          <a:p>
            <a:r>
              <a:rPr lang="it-IT" dirty="0" err="1" smtClean="0"/>
              <a:t>Bring</a:t>
            </a:r>
            <a:r>
              <a:rPr lang="it-IT" dirty="0" smtClean="0"/>
              <a:t> </a:t>
            </a:r>
            <a:r>
              <a:rPr lang="it-IT" dirty="0" err="1"/>
              <a:t>always</a:t>
            </a:r>
            <a:r>
              <a:rPr lang="it-IT" dirty="0"/>
              <a:t> with </a:t>
            </a:r>
            <a:r>
              <a:rPr lang="it-IT" dirty="0" err="1"/>
              <a:t>you</a:t>
            </a:r>
            <a:r>
              <a:rPr lang="it-IT" dirty="0"/>
              <a:t> the self-</a:t>
            </a:r>
            <a:r>
              <a:rPr lang="it-IT" dirty="0" err="1"/>
              <a:t>certification</a:t>
            </a:r>
            <a:r>
              <a:rPr lang="it-IT" dirty="0"/>
              <a:t> </a:t>
            </a:r>
            <a:r>
              <a:rPr lang="it-IT" dirty="0" err="1"/>
              <a:t>declaring</a:t>
            </a:r>
            <a:r>
              <a:rPr lang="it-IT" dirty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are </a:t>
            </a:r>
            <a:r>
              <a:rPr lang="it-IT" dirty="0" err="1" smtClean="0"/>
              <a:t>going</a:t>
            </a:r>
            <a:r>
              <a:rPr lang="it-IT" dirty="0" smtClean="0"/>
              <a:t> and </a:t>
            </a:r>
            <a:r>
              <a:rPr lang="it-IT" dirty="0" err="1" smtClean="0"/>
              <a:t>why</a:t>
            </a:r>
            <a:r>
              <a:rPr lang="it-IT" dirty="0" smtClean="0"/>
              <a:t> (</a:t>
            </a:r>
            <a:r>
              <a:rPr lang="it-IT" dirty="0" err="1" smtClean="0"/>
              <a:t>strict</a:t>
            </a:r>
            <a:r>
              <a:rPr lang="it-IT" dirty="0" smtClean="0"/>
              <a:t> </a:t>
            </a:r>
            <a:r>
              <a:rPr lang="it-IT" dirty="0" err="1" smtClean="0"/>
              <a:t>necessity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), </a:t>
            </a:r>
            <a:r>
              <a:rPr lang="it-IT" dirty="0"/>
              <a:t>and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under </a:t>
            </a:r>
            <a:r>
              <a:rPr lang="it-IT" dirty="0" err="1"/>
              <a:t>mandatory</a:t>
            </a:r>
            <a:r>
              <a:rPr lang="it-IT" dirty="0"/>
              <a:t> quarantine </a:t>
            </a:r>
          </a:p>
          <a:p>
            <a:r>
              <a:rPr lang="it-IT" b="1" dirty="0"/>
              <a:t>Download the </a:t>
            </a:r>
            <a:r>
              <a:rPr lang="it-IT" b="1" dirty="0" smtClean="0"/>
              <a:t>self-</a:t>
            </a:r>
            <a:r>
              <a:rPr lang="it-IT" b="1" dirty="0" err="1" smtClean="0"/>
              <a:t>certification</a:t>
            </a:r>
            <a:r>
              <a:rPr lang="it-IT" b="1" dirty="0" smtClean="0"/>
              <a:t> </a:t>
            </a:r>
            <a:r>
              <a:rPr lang="it-IT" b="1" dirty="0" err="1" smtClean="0"/>
              <a:t>form</a:t>
            </a:r>
            <a:r>
              <a:rPr lang="it-IT" b="1" dirty="0" smtClean="0"/>
              <a:t> </a:t>
            </a:r>
            <a:r>
              <a:rPr lang="it-IT" dirty="0"/>
              <a:t>– From the </a:t>
            </a:r>
            <a:r>
              <a:rPr lang="it-IT" dirty="0" err="1"/>
              <a:t>Ministry</a:t>
            </a:r>
            <a:r>
              <a:rPr lang="it-IT" dirty="0"/>
              <a:t> of </a:t>
            </a:r>
            <a:r>
              <a:rPr lang="it-IT" dirty="0" err="1"/>
              <a:t>Interior</a:t>
            </a:r>
            <a:r>
              <a:rPr lang="it-IT" dirty="0"/>
              <a:t> website:</a:t>
            </a:r>
          </a:p>
          <a:p>
            <a:pPr marL="400050" lvl="1" indent="0">
              <a:buNone/>
            </a:pP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www.interno.gov.it/sites/default/files/allegati/nuovo_modello_autodichiarazione_26.03.2020_editabile.pdf</a:t>
            </a:r>
            <a:endParaRPr lang="en-AU" dirty="0" smtClean="0"/>
          </a:p>
          <a:p>
            <a:r>
              <a:rPr lang="en-AU" b="1" dirty="0"/>
              <a:t>MIP4Students resource page</a:t>
            </a:r>
            <a:r>
              <a:rPr lang="en-AU" dirty="0"/>
              <a:t>: </a:t>
            </a:r>
            <a:r>
              <a:rPr lang="en-AU" dirty="0">
                <a:hlinkClick r:id="rId3"/>
              </a:rPr>
              <a:t>www.som.polimi.it/en/mip-4-students/</a:t>
            </a: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6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6078"/>
            <a:ext cx="8229600" cy="829676"/>
          </a:xfrm>
        </p:spPr>
        <p:txBody>
          <a:bodyPr/>
          <a:lstStyle/>
          <a:p>
            <a:r>
              <a:rPr lang="it-IT" dirty="0"/>
              <a:t>Students in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5754"/>
            <a:ext cx="8229600" cy="51681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/>
              <a:t>COVID 19 Information and Emergency telephone numbers</a:t>
            </a:r>
            <a:endParaRPr lang="it-IT" dirty="0"/>
          </a:p>
          <a:p>
            <a:pPr lvl="0"/>
            <a:r>
              <a:rPr lang="en-AU" b="1" dirty="0"/>
              <a:t>1500</a:t>
            </a:r>
            <a:r>
              <a:rPr lang="en-AU" dirty="0"/>
              <a:t>: this number of the Ministry of Health is for general information on governmental provisions, recommendations on how to protect yourself, transmissions modes, virus incubation, symptoms, how covid-19 spreads, general information about symptoms, when isolation or quarantine become necessary</a:t>
            </a:r>
            <a:endParaRPr lang="it-IT" dirty="0"/>
          </a:p>
          <a:p>
            <a:pPr lvl="0"/>
            <a:r>
              <a:rPr lang="en-AU" b="1" dirty="0"/>
              <a:t>800.894.545</a:t>
            </a:r>
            <a:r>
              <a:rPr lang="en-AU" dirty="0"/>
              <a:t>: this is the Lombardy Region Covid19 dedicated number for health related queries. You can call this number for a pre-assessment on your symptoms if you have doubts you have been infected, but are still well; you must call this number if you learn you have been in contact with someone who is now positive to the Covid-19. The operator will ask you several questions and will guide you about any next steps to take. Ask to speak with an English speaking operator: “</a:t>
            </a:r>
            <a:r>
              <a:rPr lang="en-AU" dirty="0" err="1"/>
              <a:t>Parla</a:t>
            </a:r>
            <a:r>
              <a:rPr lang="en-AU" dirty="0"/>
              <a:t> </a:t>
            </a:r>
            <a:r>
              <a:rPr lang="en-AU" dirty="0" err="1"/>
              <a:t>inglese</a:t>
            </a:r>
            <a:r>
              <a:rPr lang="en-AU" dirty="0"/>
              <a:t>?”</a:t>
            </a:r>
            <a:endParaRPr lang="it-IT" dirty="0"/>
          </a:p>
          <a:p>
            <a:pPr lvl="0"/>
            <a:r>
              <a:rPr lang="en-AU" b="1" dirty="0"/>
              <a:t>112</a:t>
            </a:r>
            <a:r>
              <a:rPr lang="en-AU" dirty="0"/>
              <a:t>: this is the emergency number. You call this number if you need immediate assistance and to call an ambulance.</a:t>
            </a:r>
            <a:endParaRPr lang="it-IT" dirty="0"/>
          </a:p>
          <a:p>
            <a:pPr lvl="0"/>
            <a:r>
              <a:rPr lang="en-AU" b="1" dirty="0"/>
              <a:t>Call your GP, if you have one</a:t>
            </a:r>
            <a:r>
              <a:rPr lang="en-AU" dirty="0"/>
              <a:t>. Do not visit their ward, but call.</a:t>
            </a:r>
          </a:p>
          <a:p>
            <a:pPr lvl="0"/>
            <a:r>
              <a:rPr lang="it-IT" b="1" dirty="0"/>
              <a:t>Call  </a:t>
            </a:r>
            <a:r>
              <a:rPr lang="it-IT" b="1" dirty="0" err="1"/>
              <a:t>Milan’s</a:t>
            </a:r>
            <a:r>
              <a:rPr lang="it-IT" b="1" dirty="0"/>
              <a:t> </a:t>
            </a:r>
            <a:r>
              <a:rPr lang="it-IT" b="1" dirty="0" err="1"/>
              <a:t>after</a:t>
            </a:r>
            <a:r>
              <a:rPr lang="it-IT" b="1" dirty="0"/>
              <a:t> hour on-call </a:t>
            </a:r>
            <a:r>
              <a:rPr lang="it-IT" b="1" dirty="0" err="1"/>
              <a:t>doctor</a:t>
            </a:r>
            <a:r>
              <a:rPr lang="it-IT" b="1" dirty="0"/>
              <a:t> at 800 193 344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8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Troubles</a:t>
            </a:r>
            <a:r>
              <a:rPr lang="it-IT" dirty="0" smtClean="0"/>
              <a:t> with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landlord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Rentals have not been suspended by Governmental decrees as private property is difficult to regiment. </a:t>
            </a:r>
          </a:p>
          <a:p>
            <a:pPr>
              <a:spcAft>
                <a:spcPts val="0"/>
              </a:spcAft>
            </a:pPr>
            <a:r>
              <a:rPr lang="it-IT" dirty="0" err="1">
                <a:latin typeface="Calibri" panose="020F0502020204030204" pitchFamily="34" charset="0"/>
              </a:rPr>
              <a:t>Italian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lawgiving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does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not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specifically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provide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</a:rPr>
              <a:t>for </a:t>
            </a:r>
            <a:r>
              <a:rPr lang="it-IT" dirty="0" err="1">
                <a:latin typeface="Calibri" panose="020F0502020204030204" pitchFamily="34" charset="0"/>
              </a:rPr>
              <a:t>sanitary</a:t>
            </a:r>
            <a:r>
              <a:rPr lang="it-IT" dirty="0">
                <a:latin typeface="Calibri" panose="020F0502020204030204" pitchFamily="34" charset="0"/>
              </a:rPr>
              <a:t> force </a:t>
            </a:r>
            <a:r>
              <a:rPr lang="it-IT" dirty="0" err="1">
                <a:latin typeface="Calibri" panose="020F0502020204030204" pitchFamily="34" charset="0"/>
              </a:rPr>
              <a:t>majeure</a:t>
            </a:r>
            <a:r>
              <a:rPr lang="it-IT" dirty="0">
                <a:latin typeface="Calibri" panose="020F0502020204030204" pitchFamily="34" charset="0"/>
              </a:rPr>
              <a:t>. </a:t>
            </a:r>
            <a:r>
              <a:rPr lang="it-IT" dirty="0" err="1">
                <a:latin typeface="Calibri" panose="020F0502020204030204" pitchFamily="34" charset="0"/>
              </a:rPr>
              <a:t>Unions</a:t>
            </a:r>
            <a:r>
              <a:rPr lang="it-IT" dirty="0">
                <a:latin typeface="Calibri" panose="020F0502020204030204" pitchFamily="34" charset="0"/>
              </a:rPr>
              <a:t> and </a:t>
            </a:r>
            <a:r>
              <a:rPr lang="it-IT" dirty="0" err="1">
                <a:latin typeface="Calibri" panose="020F0502020204030204" pitchFamily="34" charset="0"/>
              </a:rPr>
              <a:t>tenants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organizations</a:t>
            </a:r>
            <a:r>
              <a:rPr lang="it-IT" dirty="0">
                <a:latin typeface="Calibri" panose="020F0502020204030204" pitchFamily="34" charset="0"/>
              </a:rPr>
              <a:t> are </a:t>
            </a:r>
            <a:r>
              <a:rPr lang="it-IT" dirty="0" err="1">
                <a:latin typeface="Calibri" panose="020F0502020204030204" pitchFamily="34" charset="0"/>
              </a:rPr>
              <a:t>calling</a:t>
            </a:r>
            <a:r>
              <a:rPr lang="it-IT" dirty="0">
                <a:latin typeface="Calibri" panose="020F0502020204030204" pitchFamily="34" charset="0"/>
              </a:rPr>
              <a:t> for </a:t>
            </a:r>
            <a:r>
              <a:rPr lang="it-IT" dirty="0" err="1">
                <a:latin typeface="Calibri" panose="020F0502020204030204" pitchFamily="34" charset="0"/>
              </a:rPr>
              <a:t>specific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legal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instruments</a:t>
            </a:r>
            <a:r>
              <a:rPr lang="it-IT" dirty="0">
                <a:latin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it-IT" dirty="0" err="1">
                <a:latin typeface="Calibri" panose="020F0502020204030204" pitchFamily="34" charset="0"/>
              </a:rPr>
              <a:t>We</a:t>
            </a:r>
            <a:r>
              <a:rPr lang="it-IT" dirty="0">
                <a:latin typeface="Calibri" panose="020F0502020204030204" pitchFamily="34" charset="0"/>
              </a:rPr>
              <a:t> are </a:t>
            </a:r>
            <a:r>
              <a:rPr lang="it-IT" dirty="0" err="1">
                <a:latin typeface="Calibri" panose="020F0502020204030204" pitchFamily="34" charset="0"/>
              </a:rPr>
              <a:t>making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</a:rPr>
              <a:t>contacts</a:t>
            </a:r>
            <a:r>
              <a:rPr lang="it-IT" dirty="0">
                <a:latin typeface="Calibri" panose="020F0502020204030204" pitchFamily="34" charset="0"/>
              </a:rPr>
              <a:t> with the National </a:t>
            </a:r>
            <a:r>
              <a:rPr lang="it-IT" dirty="0" err="1">
                <a:latin typeface="Calibri" panose="020F0502020204030204" pitchFamily="34" charset="0"/>
              </a:rPr>
              <a:t>Tenants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Unions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2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7077" y="1059972"/>
            <a:ext cx="8046720" cy="1143000"/>
          </a:xfrm>
        </p:spPr>
        <p:txBody>
          <a:bodyPr/>
          <a:lstStyle/>
          <a:p>
            <a:r>
              <a:rPr lang="it-IT" dirty="0" smtClean="0"/>
              <a:t>How to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rental</a:t>
            </a:r>
            <a:r>
              <a:rPr lang="it-IT" dirty="0" smtClean="0"/>
              <a:t> </a:t>
            </a:r>
            <a:r>
              <a:rPr lang="it-IT" dirty="0" err="1" smtClean="0"/>
              <a:t>disputes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83230"/>
            <a:ext cx="8229600" cy="311899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AU" sz="2800" dirty="0" smtClean="0"/>
              <a:t>Special guest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800" dirty="0" smtClean="0"/>
              <a:t>Mr. Gianni Belli, </a:t>
            </a:r>
            <a:r>
              <a:rPr lang="it-IT" sz="2800" dirty="0" err="1" smtClean="0"/>
              <a:t>President</a:t>
            </a:r>
            <a:r>
              <a:rPr lang="it-IT" sz="2800" dirty="0" smtClean="0"/>
              <a:t>, </a:t>
            </a:r>
            <a:r>
              <a:rPr lang="it-IT" sz="2800" dirty="0" err="1" smtClean="0"/>
              <a:t>Tenants</a:t>
            </a:r>
            <a:r>
              <a:rPr lang="it-IT" sz="2800" dirty="0" smtClean="0"/>
              <a:t> Union</a:t>
            </a:r>
          </a:p>
        </p:txBody>
      </p:sp>
    </p:spTree>
    <p:extLst>
      <p:ext uri="{BB962C8B-B14F-4D97-AF65-F5344CB8AC3E}">
        <p14:creationId xmlns:p14="http://schemas.microsoft.com/office/powerpoint/2010/main" val="165333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7077" y="782881"/>
            <a:ext cx="8046720" cy="1143000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  How to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rental</a:t>
            </a:r>
            <a:r>
              <a:rPr lang="it-IT" dirty="0" smtClean="0"/>
              <a:t> </a:t>
            </a:r>
            <a:r>
              <a:rPr lang="it-IT" dirty="0" err="1" smtClean="0"/>
              <a:t>disputes</a:t>
            </a:r>
            <a:r>
              <a:rPr lang="it-IT" dirty="0" smtClean="0"/>
              <a:t> - </a:t>
            </a:r>
            <a:r>
              <a:rPr lang="it-IT" dirty="0" err="1" smtClean="0"/>
              <a:t>Summary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46415"/>
            <a:ext cx="8229600" cy="4987636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Negotiate</a:t>
            </a:r>
            <a:r>
              <a:rPr lang="it-IT" sz="3200" dirty="0" smtClean="0"/>
              <a:t> with </a:t>
            </a:r>
            <a:r>
              <a:rPr lang="it-IT" sz="3200" dirty="0" err="1" smtClean="0"/>
              <a:t>your</a:t>
            </a:r>
            <a:r>
              <a:rPr lang="it-IT" sz="3200" dirty="0" smtClean="0"/>
              <a:t> </a:t>
            </a:r>
            <a:r>
              <a:rPr lang="it-IT" sz="3200" dirty="0" err="1" smtClean="0"/>
              <a:t>landlord</a:t>
            </a:r>
            <a:endParaRPr lang="it-IT" sz="3200" dirty="0" smtClean="0"/>
          </a:p>
          <a:p>
            <a:pPr lvl="1"/>
            <a:r>
              <a:rPr lang="it-IT" sz="2800" dirty="0" err="1" smtClean="0"/>
              <a:t>Rent</a:t>
            </a:r>
            <a:r>
              <a:rPr lang="it-IT" sz="2800" dirty="0" smtClean="0"/>
              <a:t> </a:t>
            </a:r>
            <a:r>
              <a:rPr lang="it-IT" sz="2800" dirty="0" err="1" smtClean="0"/>
              <a:t>suspension</a:t>
            </a:r>
            <a:endParaRPr lang="it-IT" sz="2800" dirty="0" smtClean="0"/>
          </a:p>
          <a:p>
            <a:pPr lvl="1"/>
            <a:r>
              <a:rPr lang="it-IT" sz="2800" dirty="0" err="1" smtClean="0"/>
              <a:t>Contract</a:t>
            </a:r>
            <a:r>
              <a:rPr lang="it-IT" sz="2800" dirty="0" smtClean="0"/>
              <a:t> </a:t>
            </a:r>
            <a:r>
              <a:rPr lang="it-IT" sz="2800" dirty="0" err="1" smtClean="0"/>
              <a:t>resolution</a:t>
            </a:r>
            <a:endParaRPr lang="it-IT" sz="2800" dirty="0" smtClean="0"/>
          </a:p>
          <a:p>
            <a:pPr lvl="1"/>
            <a:r>
              <a:rPr lang="it-IT" sz="2800" dirty="0" err="1" smtClean="0"/>
              <a:t>Rent</a:t>
            </a:r>
            <a:r>
              <a:rPr lang="it-IT" sz="2800" dirty="0" smtClean="0"/>
              <a:t> </a:t>
            </a:r>
            <a:r>
              <a:rPr lang="it-IT" sz="2800" dirty="0" err="1" smtClean="0"/>
              <a:t>reduction</a:t>
            </a:r>
            <a:endParaRPr lang="it-IT" sz="2800" dirty="0" smtClean="0"/>
          </a:p>
          <a:p>
            <a:r>
              <a:rPr lang="it-IT" sz="3200" dirty="0" err="1" smtClean="0"/>
              <a:t>Written</a:t>
            </a:r>
            <a:r>
              <a:rPr lang="it-IT" sz="3200" dirty="0" smtClean="0"/>
              <a:t> </a:t>
            </a:r>
            <a:r>
              <a:rPr lang="it-IT" sz="3200" dirty="0" err="1" smtClean="0"/>
              <a:t>agreement</a:t>
            </a:r>
            <a:endParaRPr lang="it-IT" sz="3200" dirty="0" smtClean="0"/>
          </a:p>
          <a:p>
            <a:r>
              <a:rPr lang="it-IT" sz="3200" dirty="0" smtClean="0"/>
              <a:t>Legal </a:t>
            </a:r>
            <a:r>
              <a:rPr lang="it-IT" sz="3200" dirty="0" err="1" smtClean="0"/>
              <a:t>action</a:t>
            </a:r>
            <a:r>
              <a:rPr lang="it-IT" sz="3200" dirty="0" smtClean="0"/>
              <a:t> – </a:t>
            </a:r>
            <a:r>
              <a:rPr lang="it-IT" sz="3200" dirty="0" err="1" smtClean="0"/>
              <a:t>not</a:t>
            </a:r>
            <a:r>
              <a:rPr lang="it-IT" sz="3200" dirty="0" smtClean="0"/>
              <a:t> </a:t>
            </a:r>
            <a:r>
              <a:rPr lang="it-IT" sz="3200" dirty="0" err="1" smtClean="0"/>
              <a:t>recommended</a:t>
            </a:r>
            <a:r>
              <a:rPr lang="it-IT" sz="3200" dirty="0" smtClean="0"/>
              <a:t> </a:t>
            </a:r>
            <a:r>
              <a:rPr lang="it-IT" sz="3200" dirty="0" err="1" smtClean="0"/>
              <a:t>as</a:t>
            </a:r>
            <a:r>
              <a:rPr lang="it-IT" sz="3200" dirty="0" smtClean="0"/>
              <a:t> time and </a:t>
            </a:r>
            <a:r>
              <a:rPr lang="it-IT" sz="3200" dirty="0" err="1" smtClean="0"/>
              <a:t>money</a:t>
            </a:r>
            <a:r>
              <a:rPr lang="it-IT" sz="3200" dirty="0" smtClean="0"/>
              <a:t> </a:t>
            </a:r>
            <a:r>
              <a:rPr lang="it-IT" sz="3200" dirty="0" err="1" smtClean="0"/>
              <a:t>consuming</a:t>
            </a:r>
            <a:endParaRPr lang="it-IT" sz="3200" dirty="0" smtClean="0"/>
          </a:p>
          <a:p>
            <a:r>
              <a:rPr lang="it-IT" sz="3200" dirty="0" err="1" smtClean="0"/>
              <a:t>Have</a:t>
            </a:r>
            <a:r>
              <a:rPr lang="it-IT" sz="3200" dirty="0" smtClean="0"/>
              <a:t> </a:t>
            </a:r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booked</a:t>
            </a:r>
            <a:r>
              <a:rPr lang="it-IT" sz="3200" dirty="0" smtClean="0"/>
              <a:t> with </a:t>
            </a:r>
            <a:r>
              <a:rPr lang="it-IT" sz="3200" dirty="0" err="1" smtClean="0"/>
              <a:t>one</a:t>
            </a:r>
            <a:r>
              <a:rPr lang="it-IT" sz="3200" dirty="0" smtClean="0"/>
              <a:t> of MIP providers? </a:t>
            </a:r>
            <a:r>
              <a:rPr lang="it-IT" sz="3200" dirty="0" err="1" smtClean="0"/>
              <a:t>Refer</a:t>
            </a:r>
            <a:r>
              <a:rPr lang="it-IT" sz="3200" dirty="0" smtClean="0"/>
              <a:t> to </a:t>
            </a:r>
            <a:r>
              <a:rPr lang="it-IT" sz="3200" smtClean="0"/>
              <a:t>them</a:t>
            </a: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28926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286" y="592272"/>
            <a:ext cx="3426594" cy="927997"/>
          </a:xfrm>
        </p:spPr>
        <p:txBody>
          <a:bodyPr>
            <a:normAutofit/>
          </a:bodyPr>
          <a:lstStyle/>
          <a:p>
            <a:r>
              <a:rPr lang="it-IT" sz="3600" dirty="0"/>
              <a:t>How to </a:t>
            </a:r>
            <a:r>
              <a:rPr lang="it-IT" sz="3600" dirty="0" err="1"/>
              <a:t>reach</a:t>
            </a:r>
            <a:r>
              <a:rPr lang="it-IT" sz="3600" dirty="0"/>
              <a:t> </a:t>
            </a:r>
            <a:r>
              <a:rPr lang="it-IT" sz="3600" dirty="0" err="1"/>
              <a:t>us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72114" y="2107933"/>
            <a:ext cx="4624939" cy="3310564"/>
          </a:xfrm>
        </p:spPr>
        <p:txBody>
          <a:bodyPr>
            <a:normAutofit/>
          </a:bodyPr>
          <a:lstStyle/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/>
              <a:t>iso@mip.polimi.it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 smtClean="0">
                <a:hlinkClick r:id="rId2"/>
              </a:rPr>
              <a:t>www.som.polimi.it/iso</a:t>
            </a:r>
            <a:r>
              <a:rPr lang="it-IT" sz="3200" kern="0" dirty="0" smtClean="0"/>
              <a:t> </a:t>
            </a:r>
            <a:endParaRPr lang="it-IT" sz="3200" kern="0" dirty="0"/>
          </a:p>
          <a:p>
            <a:pPr algn="ctr" defTabSz="914400">
              <a:spcBef>
                <a:spcPts val="600"/>
              </a:spcBef>
              <a:spcAft>
                <a:spcPts val="600"/>
              </a:spcAft>
              <a:buSzPct val="100000"/>
            </a:pPr>
            <a:endParaRPr lang="it-IT" sz="3200" kern="0" dirty="0"/>
          </a:p>
        </p:txBody>
      </p:sp>
    </p:spTree>
    <p:extLst>
      <p:ext uri="{BB962C8B-B14F-4D97-AF65-F5344CB8AC3E}">
        <p14:creationId xmlns:p14="http://schemas.microsoft.com/office/powerpoint/2010/main" val="1324549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>
        <a:normAutofit/>
      </a:bodyPr>
      <a:lstStyle>
        <a:defPPr algn="r"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458CA1AA961B4C95AAD566B09BA935" ma:contentTypeVersion="0" ma:contentTypeDescription="Create a new document." ma:contentTypeScope="" ma:versionID="ccd33ccc02972a430b6b4f7d90ee72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BB5C24-3551-4AD7-9FD2-070178D466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BB4A9-9B38-4F70-ABBD-98FE033C3C4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A10C402-2F42-42D5-A626-AF3AC67BD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396</Words>
  <Application>Microsoft Office PowerPoint</Application>
  <PresentationFormat>Presentazione su schermo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Covid-19 Updates and How to Approach Rental Issues ISO4You </vt:lpstr>
      <vt:lpstr>What’s new, and what to remember</vt:lpstr>
      <vt:lpstr>Students in Italy</vt:lpstr>
      <vt:lpstr>Troubles with my landlord</vt:lpstr>
      <vt:lpstr>How to approach rental disputes</vt:lpstr>
      <vt:lpstr>   How to approach rental disputes - Summary</vt:lpstr>
      <vt:lpstr>How to reach us</vt:lpstr>
    </vt:vector>
  </TitlesOfParts>
  <Company>mip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Francesca Pastonchi</dc:creator>
  <cp:lastModifiedBy>Sara Cuko</cp:lastModifiedBy>
  <cp:revision>182</cp:revision>
  <dcterms:created xsi:type="dcterms:W3CDTF">2015-03-04T11:53:36Z</dcterms:created>
  <dcterms:modified xsi:type="dcterms:W3CDTF">2020-04-09T14:29:24Z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0x01010004458CA1AA961B4C95AAD566B09BA935</vt:lpwstr>
  </property>
</Properties>
</file>