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sldIdLst>
    <p:sldId id="261" r:id="rId5"/>
    <p:sldId id="312" r:id="rId6"/>
    <p:sldId id="306" r:id="rId7"/>
    <p:sldId id="316" r:id="rId8"/>
    <p:sldId id="317" r:id="rId9"/>
    <p:sldId id="310" r:id="rId10"/>
    <p:sldId id="313" r:id="rId11"/>
    <p:sldId id="311" r:id="rId12"/>
    <p:sldId id="314" r:id="rId13"/>
    <p:sldId id="300" r:id="rId14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A0B4"/>
    <a:srgbClr val="5488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61"/>
    <p:restoredTop sz="94633"/>
  </p:normalViewPr>
  <p:slideViewPr>
    <p:cSldViewPr snapToGrid="0" snapToObjects="1">
      <p:cViewPr varScale="1">
        <p:scale>
          <a:sx n="86" d="100"/>
          <a:sy n="86" d="100"/>
        </p:scale>
        <p:origin x="669" y="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7A32FA-689D-B549-934D-453F92A7A351}" type="datetimeFigureOut">
              <a:rPr lang="it-IT" smtClean="0"/>
              <a:t>19/05/2020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67BD7-AB0B-E740-B918-54B38D38E5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5303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409" y="3316799"/>
            <a:ext cx="7743791" cy="491016"/>
          </a:xfrm>
        </p:spPr>
        <p:txBody>
          <a:bodyPr>
            <a:noAutofit/>
          </a:bodyPr>
          <a:lstStyle>
            <a:lvl1pPr algn="ctr">
              <a:defRPr sz="3800" b="0" i="0">
                <a:latin typeface="+mn-lt"/>
                <a:cs typeface="Arial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14409" y="4065020"/>
            <a:ext cx="7743791" cy="580834"/>
          </a:xfrm>
        </p:spPr>
        <p:txBody>
          <a:bodyPr>
            <a:normAutofit/>
          </a:bodyPr>
          <a:lstStyle>
            <a:lvl1pPr marL="0" indent="0" algn="ctr">
              <a:buNone/>
              <a:defRPr sz="2000" b="0" i="0">
                <a:solidFill>
                  <a:schemeClr val="tx1">
                    <a:tint val="75000"/>
                  </a:schemeClr>
                </a:solidFill>
                <a:latin typeface="+mn-lt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19/05/2020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199" y="6356350"/>
            <a:ext cx="2469527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5440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19/05/2020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16608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999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19/05/2020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07788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158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19/05/2020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07788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9230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19/05/2020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16608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4824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19/05/2020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199" y="6356350"/>
            <a:ext cx="2443067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8190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19/05/2020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16608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7288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19/05/2020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553199" y="6356350"/>
            <a:ext cx="2425427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8388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19/05/2020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553199" y="6356350"/>
            <a:ext cx="2425427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3790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19/05/2020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390148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5359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19/05/2020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07788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9077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AAD09-1C82-FD45-B72F-64AF07B0037D}" type="datetimeFigureOut">
              <a:rPr lang="it-IT" smtClean="0"/>
              <a:t>19/05/2020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9563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rgbClr val="548896"/>
          </a:solidFill>
          <a:latin typeface="+mj-lt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m.polimi.it/iso" TargetMode="External"/><Relationship Id="rId2" Type="http://schemas.openxmlformats.org/officeDocument/2006/relationships/hyperlink" Target="mailto:iso@mip.polimi.i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om.polimi.it/en/mip-4-students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k.polimi.it/courses/course-v1:Polimi+ITA101+2019_M9/about" TargetMode="External"/><Relationship Id="rId2" Type="http://schemas.openxmlformats.org/officeDocument/2006/relationships/hyperlink" Target="https://www.pok.polimi.it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ok.polimi.it/" TargetMode="External"/><Relationship Id="rId4" Type="http://schemas.openxmlformats.org/officeDocument/2006/relationships/hyperlink" Target="https://www.pok.polimi.it/courses/course-v1:Polimi+ITA102+2019_M9/about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teri.it/mae/en/sala_stampa/archivionotizie/approfondimenti/emergenza-covid-19-informazioni-dalle-ambasciate-e-dai-consolati.html" TargetMode="External"/><Relationship Id="rId2" Type="http://schemas.openxmlformats.org/officeDocument/2006/relationships/hyperlink" Target="https://www.esteri.it/mae/en/ministero/normativaonline/decreto-iorestoacasa-domande-frequenti/focus-cittadini-italiani-in-rientro-dall-estero-e-cittadini-stranieri-in-italia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262022" y="3156353"/>
            <a:ext cx="8071782" cy="1515399"/>
          </a:xfrm>
        </p:spPr>
        <p:txBody>
          <a:bodyPr/>
          <a:lstStyle/>
          <a:p>
            <a:r>
              <a:rPr lang="it-IT" dirty="0" smtClean="0"/>
              <a:t>Covid-19 </a:t>
            </a:r>
            <a:r>
              <a:rPr lang="it-IT" dirty="0" err="1" smtClean="0"/>
              <a:t>Updates</a:t>
            </a:r>
            <a:r>
              <a:rPr lang="it-IT" sz="3200" b="1" dirty="0"/>
              <a:t/>
            </a:r>
            <a:br>
              <a:rPr lang="it-IT" sz="3200" b="1" dirty="0"/>
            </a:br>
            <a:r>
              <a:rPr lang="it-IT" sz="3200" b="1" dirty="0" smtClean="0"/>
              <a:t>and ISO DESK</a:t>
            </a:r>
            <a:r>
              <a:rPr lang="it-IT" sz="3200" b="1" dirty="0"/>
              <a:t/>
            </a:r>
            <a:br>
              <a:rPr lang="it-IT" sz="3200" b="1" dirty="0"/>
            </a:br>
            <a:endParaRPr lang="it-IT" sz="32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60320" y="5071314"/>
            <a:ext cx="3718560" cy="580834"/>
          </a:xfrm>
        </p:spPr>
        <p:txBody>
          <a:bodyPr/>
          <a:lstStyle/>
          <a:p>
            <a:r>
              <a:rPr lang="it-IT" dirty="0" smtClean="0"/>
              <a:t>11 MAY 2020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649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71286" y="592272"/>
            <a:ext cx="3426594" cy="927997"/>
          </a:xfrm>
        </p:spPr>
        <p:txBody>
          <a:bodyPr>
            <a:normAutofit/>
          </a:bodyPr>
          <a:lstStyle/>
          <a:p>
            <a:r>
              <a:rPr lang="it-IT" sz="3600" dirty="0"/>
              <a:t>How to </a:t>
            </a:r>
            <a:r>
              <a:rPr lang="it-IT" sz="3600" dirty="0" err="1"/>
              <a:t>reach</a:t>
            </a:r>
            <a:r>
              <a:rPr lang="it-IT" sz="3600" dirty="0"/>
              <a:t> </a:t>
            </a:r>
            <a:r>
              <a:rPr lang="it-IT" sz="3600" dirty="0" err="1"/>
              <a:t>us</a:t>
            </a:r>
            <a:endParaRPr lang="it-IT" sz="3600" dirty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637309" y="2105891"/>
            <a:ext cx="7188029" cy="3424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914400">
              <a:spcBef>
                <a:spcPts val="600"/>
              </a:spcBef>
              <a:spcAft>
                <a:spcPts val="600"/>
              </a:spcAft>
              <a:buSzPct val="100000"/>
              <a:buFont typeface="Arial"/>
              <a:buNone/>
            </a:pPr>
            <a:r>
              <a:rPr lang="it-IT" sz="3200" kern="0" dirty="0" smtClean="0">
                <a:hlinkClick r:id="rId2"/>
              </a:rPr>
              <a:t>iso@mip.polimi.it</a:t>
            </a:r>
            <a:r>
              <a:rPr lang="it-IT" sz="3200" kern="0" dirty="0" smtClean="0"/>
              <a:t> </a:t>
            </a:r>
          </a:p>
          <a:p>
            <a:pPr marL="0" indent="0" algn="ctr" defTabSz="914400">
              <a:spcBef>
                <a:spcPts val="600"/>
              </a:spcBef>
              <a:spcAft>
                <a:spcPts val="600"/>
              </a:spcAft>
              <a:buSzPct val="100000"/>
              <a:buFont typeface="Arial"/>
              <a:buNone/>
            </a:pPr>
            <a:r>
              <a:rPr lang="it-IT" sz="3200" kern="0" dirty="0" smtClean="0">
                <a:hlinkClick r:id="rId3"/>
              </a:rPr>
              <a:t>www.som.polimi.it/iso</a:t>
            </a:r>
            <a:r>
              <a:rPr lang="it-IT" sz="3200" kern="0" dirty="0" smtClean="0"/>
              <a:t> </a:t>
            </a:r>
          </a:p>
          <a:p>
            <a:pPr marL="0" indent="0" algn="ctr" defTabSz="91440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en-AU" sz="3200" dirty="0" smtClean="0">
                <a:hlinkClick r:id="rId4"/>
              </a:rPr>
              <a:t>www.som.polimi.it/en/mip-4-students</a:t>
            </a:r>
            <a:r>
              <a:rPr lang="en-AU" sz="3200" dirty="0">
                <a:hlinkClick r:id="rId4"/>
              </a:rPr>
              <a:t>/</a:t>
            </a:r>
            <a:endParaRPr lang="it-IT" sz="3200" kern="0" dirty="0"/>
          </a:p>
          <a:p>
            <a:pPr marL="0" indent="0" algn="ctr" defTabSz="914400">
              <a:spcBef>
                <a:spcPts val="600"/>
              </a:spcBef>
              <a:spcAft>
                <a:spcPts val="600"/>
              </a:spcAft>
              <a:buSzPct val="100000"/>
              <a:buFont typeface="Arial"/>
              <a:buNone/>
            </a:pPr>
            <a:endParaRPr lang="it-IT" sz="3200" kern="0" dirty="0" smtClean="0"/>
          </a:p>
        </p:txBody>
      </p:sp>
    </p:spTree>
    <p:extLst>
      <p:ext uri="{BB962C8B-B14F-4D97-AF65-F5344CB8AC3E}">
        <p14:creationId xmlns:p14="http://schemas.microsoft.com/office/powerpoint/2010/main" val="132454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ISO DESK</a:t>
            </a:r>
            <a:endParaRPr lang="en-AU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600" dirty="0" err="1" smtClean="0"/>
              <a:t>Phase</a:t>
            </a:r>
            <a:r>
              <a:rPr lang="it-IT" sz="3600" dirty="0" smtClean="0"/>
              <a:t> </a:t>
            </a:r>
            <a:r>
              <a:rPr lang="it-IT" sz="3600" dirty="0" err="1" smtClean="0"/>
              <a:t>two</a:t>
            </a:r>
            <a:r>
              <a:rPr lang="it-IT" sz="3600" dirty="0" smtClean="0"/>
              <a:t> of Covid-19 containment in Italy</a:t>
            </a:r>
          </a:p>
          <a:p>
            <a:r>
              <a:rPr lang="it-IT" sz="3600" dirty="0" err="1" smtClean="0"/>
              <a:t>Italian</a:t>
            </a:r>
            <a:r>
              <a:rPr lang="it-IT" sz="3600" dirty="0" smtClean="0"/>
              <a:t> </a:t>
            </a:r>
            <a:r>
              <a:rPr lang="it-IT" sz="3600" dirty="0" err="1" smtClean="0"/>
              <a:t>classes</a:t>
            </a:r>
            <a:endParaRPr lang="it-IT" sz="3600" dirty="0" smtClean="0"/>
          </a:p>
          <a:p>
            <a:r>
              <a:rPr lang="it-IT" sz="3600" dirty="0" err="1" smtClean="0"/>
              <a:t>Traveling</a:t>
            </a:r>
            <a:endParaRPr lang="it-IT" sz="3600" dirty="0" smtClean="0"/>
          </a:p>
          <a:p>
            <a:r>
              <a:rPr lang="it-IT" sz="3600" dirty="0" err="1" smtClean="0"/>
              <a:t>Permit</a:t>
            </a:r>
            <a:r>
              <a:rPr lang="it-IT" sz="3600" dirty="0" smtClean="0"/>
              <a:t> of stay</a:t>
            </a:r>
          </a:p>
          <a:p>
            <a:r>
              <a:rPr lang="it-IT" sz="3600" dirty="0" smtClean="0"/>
              <a:t>Your </a:t>
            </a:r>
            <a:r>
              <a:rPr lang="it-IT" sz="3600" dirty="0" err="1" smtClean="0"/>
              <a:t>questions</a:t>
            </a:r>
            <a:endParaRPr lang="it-IT" sz="3600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56624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66078"/>
            <a:ext cx="8229600" cy="829676"/>
          </a:xfrm>
        </p:spPr>
        <p:txBody>
          <a:bodyPr/>
          <a:lstStyle/>
          <a:p>
            <a:r>
              <a:rPr lang="it-IT" dirty="0"/>
              <a:t>Students in </a:t>
            </a:r>
            <a:r>
              <a:rPr lang="it-IT" dirty="0" err="1"/>
              <a:t>Italy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5754"/>
            <a:ext cx="8229600" cy="516810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AU" b="1" dirty="0"/>
              <a:t>COVID 19 Information and Emergency telephone numbers</a:t>
            </a:r>
            <a:endParaRPr lang="it-IT" dirty="0"/>
          </a:p>
          <a:p>
            <a:pPr lvl="0"/>
            <a:r>
              <a:rPr lang="en-AU" b="1" dirty="0"/>
              <a:t>1500</a:t>
            </a:r>
            <a:r>
              <a:rPr lang="en-AU" dirty="0"/>
              <a:t>: this number of the Ministry of Health is for general information on governmental provisions, recommendations on how to protect yourself, transmissions modes, virus incubation, symptoms, how covid-19 spreads, general information about symptoms, when isolation or quarantine become necessary</a:t>
            </a:r>
            <a:endParaRPr lang="it-IT" dirty="0"/>
          </a:p>
          <a:p>
            <a:pPr lvl="0"/>
            <a:r>
              <a:rPr lang="en-AU" b="1" dirty="0"/>
              <a:t>800.894.545</a:t>
            </a:r>
            <a:r>
              <a:rPr lang="en-AU" dirty="0"/>
              <a:t>: this is the Lombardy Region Covid19 dedicated number for health related queries. You can call this number for a pre-assessment on your symptoms if you have doubts you have been infected, but are still well; you must call this number if you learn you have been in contact with someone who is now positive to the Covid-19. The operator will ask you several questions and will guide you about any next steps to take. Ask to speak with an English speaking operator: “</a:t>
            </a:r>
            <a:r>
              <a:rPr lang="en-AU" dirty="0" err="1"/>
              <a:t>Parla</a:t>
            </a:r>
            <a:r>
              <a:rPr lang="en-AU" dirty="0"/>
              <a:t> </a:t>
            </a:r>
            <a:r>
              <a:rPr lang="en-AU" dirty="0" err="1"/>
              <a:t>inglese</a:t>
            </a:r>
            <a:r>
              <a:rPr lang="en-AU" dirty="0"/>
              <a:t>?”</a:t>
            </a:r>
            <a:endParaRPr lang="it-IT" dirty="0"/>
          </a:p>
          <a:p>
            <a:pPr lvl="0"/>
            <a:r>
              <a:rPr lang="en-AU" b="1" dirty="0"/>
              <a:t>112</a:t>
            </a:r>
            <a:r>
              <a:rPr lang="en-AU" dirty="0"/>
              <a:t>: this is the emergency number. You call this number if you need immediate assistance and to call an ambulance.</a:t>
            </a:r>
            <a:endParaRPr lang="it-IT" dirty="0"/>
          </a:p>
          <a:p>
            <a:pPr lvl="0"/>
            <a:r>
              <a:rPr lang="en-AU" b="1" dirty="0"/>
              <a:t>Call your GP, if you have one</a:t>
            </a:r>
            <a:r>
              <a:rPr lang="en-AU" dirty="0"/>
              <a:t>. Do not visit their ward, but call.</a:t>
            </a:r>
          </a:p>
          <a:p>
            <a:pPr lvl="0"/>
            <a:r>
              <a:rPr lang="it-IT" b="1" dirty="0"/>
              <a:t>Call  </a:t>
            </a:r>
            <a:r>
              <a:rPr lang="it-IT" b="1" dirty="0" err="1"/>
              <a:t>Milan’s</a:t>
            </a:r>
            <a:r>
              <a:rPr lang="it-IT" b="1" dirty="0"/>
              <a:t> </a:t>
            </a:r>
            <a:r>
              <a:rPr lang="it-IT" b="1" dirty="0" err="1"/>
              <a:t>after</a:t>
            </a:r>
            <a:r>
              <a:rPr lang="it-IT" b="1" dirty="0"/>
              <a:t> hour on-call </a:t>
            </a:r>
            <a:r>
              <a:rPr lang="it-IT" b="1" dirty="0" err="1"/>
              <a:t>doctor</a:t>
            </a:r>
            <a:r>
              <a:rPr lang="it-IT" b="1" dirty="0"/>
              <a:t> at 800 193 344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218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A0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14855" y="1547600"/>
            <a:ext cx="4419903" cy="1560684"/>
          </a:xfrm>
          <a:prstGeom prst="rect">
            <a:avLst/>
          </a:prstGeom>
          <a:solidFill>
            <a:srgbClr val="B6D1DC"/>
          </a:solidFill>
          <a:ln w="44450" cmpd="sng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900113" lvl="2" indent="-214313" algn="just"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125" dirty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WEAR A MASK OR A SCARF OUTSIDE</a:t>
            </a:r>
            <a:endParaRPr lang="it-IT" sz="1125" b="1" dirty="0">
              <a:solidFill>
                <a:srgbClr val="BD445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900113" lvl="2" indent="-214313" algn="just"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125" dirty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KEEP A SAFE DISTANCE OF 1 METER</a:t>
            </a:r>
          </a:p>
          <a:p>
            <a:pPr marL="900113" lvl="2" indent="-214313" algn="just"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125" dirty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RESPECT THE BAN ON GATHERINGS, EVEN INSIDE PRIVATE HOUSES</a:t>
            </a:r>
          </a:p>
          <a:p>
            <a:pPr marL="900113" lvl="2" indent="-214313" algn="just"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125" dirty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BRING THE </a:t>
            </a:r>
            <a:r>
              <a:rPr lang="it-IT" sz="1125" b="1" dirty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NEW </a:t>
            </a:r>
            <a:r>
              <a:rPr lang="it-IT" sz="1125" dirty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SELF-CERTIFICATION WITH YOU </a:t>
            </a:r>
            <a:endParaRPr lang="en-US" sz="1125" dirty="0">
              <a:solidFill>
                <a:srgbClr val="BD445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900113" lvl="2" indent="-214313" algn="just"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125" dirty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STAY HOME IF YOU ARE SHOWING SYMPTOMS OF RESPIRATORY INFECTIONS OR FEVER ABOVE 37.5° C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451641" y="1990029"/>
            <a:ext cx="751793" cy="618118"/>
          </a:xfrm>
          <a:prstGeom prst="rect">
            <a:avLst/>
          </a:prstGeom>
          <a:solidFill>
            <a:srgbClr val="B6D1DC"/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450"/>
              </a:spcBef>
            </a:pPr>
            <a:r>
              <a:rPr lang="it-IT" sz="1500" b="1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YOU</a:t>
            </a:r>
          </a:p>
          <a:p>
            <a:pPr>
              <a:spcBef>
                <a:spcPts val="450"/>
              </a:spcBef>
            </a:pPr>
            <a:r>
              <a:rPr lang="it-IT" sz="1500" b="1" dirty="0">
                <a:solidFill>
                  <a:srgbClr val="BD445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MUST</a:t>
            </a:r>
            <a:endParaRPr lang="en-US" sz="1500" b="1" dirty="0">
              <a:solidFill>
                <a:srgbClr val="BD4451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970868" y="1551877"/>
            <a:ext cx="3791546" cy="3936975"/>
          </a:xfrm>
          <a:prstGeom prst="rect">
            <a:avLst/>
          </a:prstGeom>
          <a:solidFill>
            <a:schemeClr val="bg1"/>
          </a:solidFill>
          <a:ln w="44450">
            <a:solidFill>
              <a:srgbClr val="B6D1DC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450"/>
              </a:spcBef>
              <a:spcAft>
                <a:spcPts val="450"/>
              </a:spcAft>
            </a:pPr>
            <a:r>
              <a:rPr lang="it-IT" sz="1500" dirty="0">
                <a:solidFill>
                  <a:srgbClr val="66A0B4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YOU </a:t>
            </a:r>
            <a:r>
              <a:rPr lang="it-IT" sz="1500" dirty="0">
                <a:solidFill>
                  <a:srgbClr val="BD445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CAN</a:t>
            </a:r>
            <a:r>
              <a:rPr lang="it-IT" sz="1500" dirty="0">
                <a:solidFill>
                  <a:srgbClr val="66A0B4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LEAVE YOUR HOUSE TO</a:t>
            </a:r>
          </a:p>
          <a:p>
            <a:pPr marL="214313" indent="-214313" algn="just"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Go to work</a:t>
            </a:r>
          </a:p>
          <a:p>
            <a:pPr marL="214313" indent="-214313" algn="just"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Go to a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doctor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a hospital and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health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support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services</a:t>
            </a:r>
            <a:endParaRPr lang="it-IT" sz="1350" dirty="0">
              <a:solidFill>
                <a:srgbClr val="66A0B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14313" indent="-214313" algn="just"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Buy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food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at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the supermarket</a:t>
            </a:r>
          </a:p>
          <a:p>
            <a:pPr marL="214313" indent="-214313" algn="just"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Buy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medicine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at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the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pharmacy</a:t>
            </a:r>
            <a:endParaRPr lang="it-IT" sz="1350" dirty="0">
              <a:solidFill>
                <a:srgbClr val="66A0B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14313" indent="-214313" algn="just"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Go for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necessity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to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other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stores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that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have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remained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open: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newsstands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tobacco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shops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laundry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services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post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offices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banks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ice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creams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shops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book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shops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electronics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shops</a:t>
            </a:r>
            <a:endParaRPr lang="it-IT" sz="1350" dirty="0">
              <a:solidFill>
                <a:srgbClr val="66A0B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14313" indent="-214313" algn="just"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Visit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relatives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(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kin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and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alike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</a:p>
          <a:p>
            <a:pPr marL="214313" indent="-214313" algn="just"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Attend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to an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urgent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situation</a:t>
            </a:r>
          </a:p>
          <a:p>
            <a:pPr marL="214313" indent="-214313" algn="just"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Return to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your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domicile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or residence</a:t>
            </a:r>
          </a:p>
          <a:p>
            <a:pPr marL="214313" indent="-214313" algn="just"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Exercise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(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walking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jogging, yoga</a:t>
            </a:r>
            <a:r>
              <a:rPr lang="it-IT" sz="1350" dirty="0" smtClean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...)</a:t>
            </a:r>
          </a:p>
          <a:p>
            <a:pPr marL="214313" indent="-214313" algn="just">
              <a:spcBef>
                <a:spcPts val="450"/>
              </a:spcBef>
              <a:buFont typeface="Wingdings" panose="05000000000000000000" pitchFamily="2" charset="2"/>
              <a:buChar char="Ø"/>
            </a:pPr>
            <a:endParaRPr lang="it-IT" sz="1350" dirty="0">
              <a:solidFill>
                <a:srgbClr val="66A0B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14855" y="3263669"/>
            <a:ext cx="4419903" cy="1474763"/>
          </a:xfrm>
          <a:prstGeom prst="rect">
            <a:avLst/>
          </a:prstGeom>
          <a:solidFill>
            <a:schemeClr val="bg1"/>
          </a:solidFill>
          <a:ln w="44450">
            <a:solidFill>
              <a:srgbClr val="B6D1DC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450"/>
              </a:spcBef>
              <a:spcAft>
                <a:spcPts val="450"/>
              </a:spcAft>
            </a:pPr>
            <a:r>
              <a:rPr lang="it-IT" sz="1500" dirty="0">
                <a:solidFill>
                  <a:srgbClr val="66A0B4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YOU </a:t>
            </a:r>
            <a:r>
              <a:rPr lang="it-IT" sz="1500" dirty="0">
                <a:solidFill>
                  <a:srgbClr val="BD445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CAN </a:t>
            </a:r>
            <a:r>
              <a:rPr lang="it-IT" sz="1500" dirty="0">
                <a:solidFill>
                  <a:srgbClr val="66A0B4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TRAVEL TO OTHER REGIONS FOR</a:t>
            </a:r>
          </a:p>
          <a:p>
            <a:pPr marL="257175" indent="-257175"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Proven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work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reasons</a:t>
            </a:r>
            <a:endParaRPr lang="it-IT" sz="1350" dirty="0">
              <a:solidFill>
                <a:srgbClr val="66A0B4"/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57175" indent="-257175"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Health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reasons</a:t>
            </a:r>
            <a:endParaRPr lang="it-IT" sz="1350" dirty="0">
              <a:solidFill>
                <a:srgbClr val="66A0B4"/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57175" indent="-257175"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Situations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of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absolute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necessity</a:t>
            </a:r>
            <a:endParaRPr lang="it-IT" sz="1350" dirty="0">
              <a:solidFill>
                <a:srgbClr val="66A0B4"/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57175" indent="-257175"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Return to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your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domicile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, residence or home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451641" y="4893817"/>
            <a:ext cx="4419903" cy="595035"/>
          </a:xfrm>
          <a:prstGeom prst="rect">
            <a:avLst/>
          </a:prstGeom>
          <a:solidFill>
            <a:schemeClr val="bg1"/>
          </a:solidFill>
          <a:ln w="44450">
            <a:solidFill>
              <a:srgbClr val="B6D1DC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450"/>
              </a:spcBef>
            </a:pPr>
            <a:r>
              <a:rPr lang="it-IT" sz="1500" dirty="0">
                <a:solidFill>
                  <a:srgbClr val="66A0B4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YOU </a:t>
            </a:r>
            <a:r>
              <a:rPr lang="it-IT" sz="1500" dirty="0">
                <a:solidFill>
                  <a:srgbClr val="BD445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CANNOT</a:t>
            </a:r>
            <a:r>
              <a:rPr lang="it-IT" sz="1500" dirty="0">
                <a:solidFill>
                  <a:srgbClr val="66A0B4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LEAVE YOUR HOUSE TO</a:t>
            </a:r>
          </a:p>
          <a:p>
            <a:pPr marL="214313" indent="-214313"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Visit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friends 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46142" y="469598"/>
            <a:ext cx="851184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MEASURES VALID IN LOMBARDY FROM MAY 4TH TO </a:t>
            </a:r>
            <a:r>
              <a:rPr lang="it-IT" sz="2000" b="1" dirty="0" smtClean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17TH</a:t>
            </a:r>
          </a:p>
          <a:p>
            <a:pPr algn="ctr"/>
            <a:r>
              <a:rPr lang="it-IT" sz="3200" b="1" u="sng" dirty="0" err="1" smtClean="0">
                <a:solidFill>
                  <a:srgbClr val="B6D1DC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CAN</a:t>
            </a:r>
            <a:r>
              <a:rPr lang="it-IT" sz="3200" dirty="0" err="1" smtClean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s</a:t>
            </a:r>
            <a:r>
              <a:rPr lang="it-IT" sz="2000" b="1" dirty="0" smtClean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r>
              <a:rPr lang="it-IT" sz="2000" b="1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AND </a:t>
            </a:r>
            <a:r>
              <a:rPr lang="it-IT" sz="3200" b="1" u="sng" dirty="0" err="1">
                <a:solidFill>
                  <a:srgbClr val="B6D1DC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CANNOT</a:t>
            </a:r>
            <a:r>
              <a:rPr lang="it-IT" sz="3200" dirty="0" err="1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s</a:t>
            </a:r>
            <a:endParaRPr lang="en-US" sz="2000" dirty="0">
              <a:solidFill>
                <a:schemeClr val="bg1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20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A0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00928" y="1536209"/>
            <a:ext cx="4115892" cy="895117"/>
          </a:xfrm>
          <a:prstGeom prst="rect">
            <a:avLst/>
          </a:prstGeom>
          <a:solidFill>
            <a:srgbClr val="B6D1DC"/>
          </a:solidFill>
          <a:ln w="44450" cmpd="sng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lvl="2" algn="ctr">
              <a:spcBef>
                <a:spcPts val="450"/>
              </a:spcBef>
            </a:pPr>
            <a:r>
              <a:rPr lang="it-IT" sz="1200" b="1" dirty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MEASURES ON PUBLIC TRANSPORT WILL REMAIN VALID FROM MAY 4 TO AUGUST 31 AND ARE APPLIED TO ALL PUBLIC TRANSPORT SERVICES.</a:t>
            </a:r>
          </a:p>
          <a:p>
            <a:pPr marL="0" lvl="2" algn="ctr">
              <a:spcBef>
                <a:spcPts val="450"/>
              </a:spcBef>
            </a:pPr>
            <a:r>
              <a:rPr lang="it-IT" sz="1200" b="1" dirty="0" err="1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This</a:t>
            </a:r>
            <a:r>
              <a:rPr lang="it-IT" sz="1200" b="1" dirty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200" b="1" dirty="0" err="1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includes</a:t>
            </a:r>
            <a:r>
              <a:rPr lang="it-IT" sz="1200" b="1" dirty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taxis and </a:t>
            </a:r>
            <a:r>
              <a:rPr lang="it-IT" sz="1200" b="1" dirty="0" err="1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rental</a:t>
            </a:r>
            <a:r>
              <a:rPr lang="it-IT" sz="1200" b="1" dirty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200" b="1" dirty="0" err="1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cars</a:t>
            </a:r>
            <a:r>
              <a:rPr lang="it-IT" sz="1200" b="1" dirty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4645573" y="1536209"/>
            <a:ext cx="4116842" cy="931024"/>
          </a:xfrm>
          <a:prstGeom prst="rect">
            <a:avLst/>
          </a:prstGeom>
          <a:solidFill>
            <a:schemeClr val="bg1"/>
          </a:solidFill>
          <a:ln w="44450">
            <a:solidFill>
              <a:srgbClr val="B6D1DC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450"/>
              </a:spcBef>
              <a:spcAft>
                <a:spcPts val="450"/>
              </a:spcAft>
            </a:pPr>
            <a:r>
              <a:rPr lang="it-IT" sz="1500" dirty="0">
                <a:solidFill>
                  <a:srgbClr val="66A0B4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ON PUBLIC TRANSPORT, YOU </a:t>
            </a:r>
            <a:r>
              <a:rPr lang="it-IT" sz="1500" dirty="0">
                <a:solidFill>
                  <a:srgbClr val="BD445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MUST</a:t>
            </a:r>
            <a:endParaRPr lang="it-IT" sz="1500" dirty="0">
              <a:solidFill>
                <a:srgbClr val="66A0B4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pPr marL="214313" indent="-214313" algn="just"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Wear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mask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and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gloves</a:t>
            </a:r>
            <a:endParaRPr lang="it-IT" sz="1350" dirty="0">
              <a:solidFill>
                <a:srgbClr val="66A0B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14313" indent="-214313" algn="just"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Respect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the «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forbidden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seat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»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signs</a:t>
            </a:r>
            <a:endParaRPr lang="it-IT" sz="1350" dirty="0">
              <a:solidFill>
                <a:srgbClr val="66A0B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00929" y="2601244"/>
            <a:ext cx="8361485" cy="646331"/>
          </a:xfrm>
          <a:prstGeom prst="rect">
            <a:avLst/>
          </a:prstGeom>
          <a:solidFill>
            <a:schemeClr val="bg1"/>
          </a:solidFill>
          <a:ln w="44450">
            <a:solidFill>
              <a:srgbClr val="B6D1DC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450"/>
              </a:spcBef>
              <a:spcAft>
                <a:spcPts val="450"/>
              </a:spcAft>
            </a:pPr>
            <a:r>
              <a:rPr lang="en-US" sz="1200" dirty="0">
                <a:solidFill>
                  <a:srgbClr val="66A0B4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MANY BUSINESSES HAVE NOW REOPENED: REGULAR PUBLIC TRANSPORT SERVICE WILL BE GUARANTEED, ALTHOUGH </a:t>
            </a:r>
            <a:r>
              <a:rPr lang="en-US" sz="1200" b="1" dirty="0">
                <a:solidFill>
                  <a:srgbClr val="66A0B4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ACCESS TO STATIONS AND TRAINS WILL BE REGULATED IN ORDER TO ENSURE THAT A SAFE DISTANCE IS ALWAYS MAINTAINED</a:t>
            </a:r>
            <a:r>
              <a:rPr lang="en-US" sz="1200" dirty="0">
                <a:solidFill>
                  <a:srgbClr val="66A0B4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.</a:t>
            </a:r>
            <a:endParaRPr lang="it-IT" sz="1200" dirty="0">
              <a:solidFill>
                <a:srgbClr val="66A0B4"/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00928" y="3417493"/>
            <a:ext cx="4115892" cy="2521203"/>
          </a:xfrm>
          <a:prstGeom prst="rect">
            <a:avLst/>
          </a:prstGeom>
          <a:solidFill>
            <a:srgbClr val="B6D1DC"/>
          </a:solidFill>
          <a:ln w="44450" cmpd="sng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lvl="2" algn="ctr">
              <a:spcBef>
                <a:spcPts val="450"/>
              </a:spcBef>
            </a:pPr>
            <a:r>
              <a:rPr lang="it-IT" sz="1350" b="1" dirty="0">
                <a:solidFill>
                  <a:srgbClr val="BD445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RETAIL TRADE</a:t>
            </a:r>
          </a:p>
          <a:p>
            <a:pPr marL="214313" lvl="2" indent="-214313"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200" dirty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Access to </a:t>
            </a:r>
            <a:r>
              <a:rPr lang="it-IT" sz="1200" dirty="0" err="1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one</a:t>
            </a:r>
            <a:r>
              <a:rPr lang="it-IT" sz="1200" dirty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family </a:t>
            </a:r>
            <a:r>
              <a:rPr lang="it-IT" sz="1200" dirty="0" err="1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member</a:t>
            </a:r>
            <a:r>
              <a:rPr lang="it-IT" sz="1200" dirty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200" dirty="0" err="1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only</a:t>
            </a:r>
            <a:endParaRPr lang="it-IT" sz="1200" dirty="0">
              <a:solidFill>
                <a:srgbClr val="BD445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14313" lvl="2" indent="-214313"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200" dirty="0" err="1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Customers</a:t>
            </a:r>
            <a:r>
              <a:rPr lang="it-IT" sz="1200" dirty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200" dirty="0" err="1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provided</a:t>
            </a:r>
            <a:r>
              <a:rPr lang="it-IT" sz="1200" dirty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with </a:t>
            </a:r>
            <a:r>
              <a:rPr lang="it-IT" sz="1200" dirty="0" err="1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gloves</a:t>
            </a:r>
            <a:r>
              <a:rPr lang="it-IT" sz="1200" dirty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and </a:t>
            </a:r>
            <a:r>
              <a:rPr lang="it-IT" sz="1200" dirty="0" err="1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hygienic</a:t>
            </a:r>
            <a:r>
              <a:rPr lang="it-IT" sz="1200" dirty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200" dirty="0" err="1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solutions</a:t>
            </a:r>
            <a:endParaRPr lang="it-IT" sz="1200" dirty="0">
              <a:solidFill>
                <a:srgbClr val="BD445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14313" lvl="2" indent="-214313"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200" dirty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Temperature </a:t>
            </a:r>
            <a:r>
              <a:rPr lang="it-IT" sz="1200" dirty="0" err="1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may</a:t>
            </a:r>
            <a:r>
              <a:rPr lang="it-IT" sz="1200" dirty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be </a:t>
            </a:r>
            <a:r>
              <a:rPr lang="it-IT" sz="1200" dirty="0" err="1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measured</a:t>
            </a:r>
            <a:r>
              <a:rPr lang="it-IT" sz="1200" dirty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200" dirty="0" err="1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before</a:t>
            </a:r>
            <a:r>
              <a:rPr lang="it-IT" sz="1200" dirty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200" dirty="0" err="1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entering</a:t>
            </a:r>
            <a:endParaRPr lang="it-IT" sz="1200" dirty="0">
              <a:solidFill>
                <a:srgbClr val="BD445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lvl="2" algn="ctr">
              <a:spcBef>
                <a:spcPts val="450"/>
              </a:spcBef>
            </a:pPr>
            <a:r>
              <a:rPr lang="it-IT" sz="1350" b="1" dirty="0">
                <a:solidFill>
                  <a:srgbClr val="BD445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OPEN-AIR MARKETS</a:t>
            </a:r>
          </a:p>
          <a:p>
            <a:pPr marL="0" lvl="2" algn="just">
              <a:spcBef>
                <a:spcPts val="450"/>
              </a:spcBef>
            </a:pPr>
            <a:r>
              <a:rPr lang="en-US" sz="1200" dirty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Municipalities are allowed to reopen a few open-air markets in their territory for the food products sale.</a:t>
            </a:r>
          </a:p>
          <a:p>
            <a:pPr marL="0" lvl="2" algn="ctr">
              <a:spcBef>
                <a:spcPts val="450"/>
              </a:spcBef>
            </a:pPr>
            <a:r>
              <a:rPr lang="it-IT" sz="1350" b="1" dirty="0">
                <a:solidFill>
                  <a:srgbClr val="BD445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BARS AND RESTAURANTS</a:t>
            </a:r>
          </a:p>
          <a:p>
            <a:pPr marL="214313" lvl="2" indent="-214313"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200" dirty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You can </a:t>
            </a:r>
            <a:r>
              <a:rPr lang="it-IT" sz="1200" dirty="0" err="1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order</a:t>
            </a:r>
            <a:r>
              <a:rPr lang="it-IT" sz="1200" dirty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delivery or </a:t>
            </a:r>
            <a:r>
              <a:rPr lang="it-IT" sz="1200" dirty="0" smtClean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take-</a:t>
            </a:r>
            <a:r>
              <a:rPr lang="it-IT" sz="1200" dirty="0" err="1" smtClean="0">
                <a:solidFill>
                  <a:srgbClr val="BD445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away</a:t>
            </a:r>
            <a:endParaRPr lang="it-IT" sz="1200" dirty="0" smtClean="0">
              <a:solidFill>
                <a:srgbClr val="BD445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14313" lvl="2" indent="-214313">
              <a:spcBef>
                <a:spcPts val="450"/>
              </a:spcBef>
              <a:buFont typeface="Wingdings" panose="05000000000000000000" pitchFamily="2" charset="2"/>
              <a:buChar char="Ø"/>
            </a:pPr>
            <a:endParaRPr lang="it-IT" sz="1200" dirty="0">
              <a:solidFill>
                <a:srgbClr val="BD445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645572" y="3421634"/>
            <a:ext cx="4116841" cy="1474763"/>
          </a:xfrm>
          <a:prstGeom prst="rect">
            <a:avLst/>
          </a:prstGeom>
          <a:solidFill>
            <a:schemeClr val="bg1"/>
          </a:solidFill>
          <a:ln w="44450">
            <a:solidFill>
              <a:srgbClr val="B6D1DC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450"/>
              </a:spcBef>
              <a:spcAft>
                <a:spcPts val="450"/>
              </a:spcAft>
            </a:pPr>
            <a:r>
              <a:rPr lang="it-IT" sz="1500" dirty="0">
                <a:solidFill>
                  <a:srgbClr val="66A0B4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WHEN EXERCISING OUTDOORS, YOU </a:t>
            </a:r>
            <a:r>
              <a:rPr lang="it-IT" sz="1500" dirty="0">
                <a:solidFill>
                  <a:srgbClr val="BD445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CAN</a:t>
            </a:r>
          </a:p>
          <a:p>
            <a:pPr marL="214313" indent="-214313" algn="just"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Move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further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than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200mt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away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from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your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house</a:t>
            </a:r>
            <a:endParaRPr lang="it-IT" sz="1350" dirty="0">
              <a:solidFill>
                <a:srgbClr val="66A0B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14313" indent="-214313" algn="just"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Access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parks</a:t>
            </a:r>
            <a:endParaRPr lang="it-IT" sz="1350" dirty="0">
              <a:solidFill>
                <a:srgbClr val="66A0B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14313" indent="-214313" algn="just"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Not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wear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a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mask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during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intense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physical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activity</a:t>
            </a:r>
            <a:endParaRPr lang="it-IT" sz="1350" dirty="0">
              <a:solidFill>
                <a:srgbClr val="66A0B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14313" indent="-214313" algn="just"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Forgo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the self-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certification</a:t>
            </a:r>
            <a:endParaRPr lang="it-IT" sz="1350" dirty="0">
              <a:solidFill>
                <a:srgbClr val="66A0B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645571" y="5070456"/>
            <a:ext cx="4116841" cy="866904"/>
          </a:xfrm>
          <a:prstGeom prst="rect">
            <a:avLst/>
          </a:prstGeom>
          <a:solidFill>
            <a:schemeClr val="bg1"/>
          </a:solidFill>
          <a:ln w="44450">
            <a:solidFill>
              <a:srgbClr val="B6D1DC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450"/>
              </a:spcBef>
              <a:spcAft>
                <a:spcPts val="450"/>
              </a:spcAft>
            </a:pPr>
            <a:r>
              <a:rPr lang="it-IT" sz="1500" dirty="0">
                <a:solidFill>
                  <a:srgbClr val="66A0B4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WHEN OUTDOORS, YOU </a:t>
            </a:r>
            <a:r>
              <a:rPr lang="it-IT" sz="1500" dirty="0">
                <a:solidFill>
                  <a:srgbClr val="BD445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CANNOT</a:t>
            </a:r>
          </a:p>
          <a:p>
            <a:pPr marL="214313" indent="-214313" algn="just">
              <a:spcBef>
                <a:spcPts val="450"/>
              </a:spcBef>
              <a:buFont typeface="Wingdings" panose="05000000000000000000" pitchFamily="2" charset="2"/>
              <a:buChar char="Ø"/>
            </a:pP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Partake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in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recreational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activities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(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picnics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team </a:t>
            </a:r>
            <a:r>
              <a:rPr lang="it-IT" sz="1350" dirty="0" err="1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sports</a:t>
            </a:r>
            <a:r>
              <a:rPr lang="it-IT" sz="1350" dirty="0">
                <a:solidFill>
                  <a:srgbClr val="66A0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446142" y="469598"/>
            <a:ext cx="851184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MEASURES VALID IN LOMBARDY FROM MAY 4TH TO </a:t>
            </a:r>
            <a:r>
              <a:rPr lang="it-IT" sz="2000" b="1" dirty="0" smtClean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17TH</a:t>
            </a:r>
          </a:p>
          <a:p>
            <a:pPr algn="ctr"/>
            <a:r>
              <a:rPr lang="it-IT" sz="3200" b="1" u="sng" dirty="0" err="1" smtClean="0">
                <a:solidFill>
                  <a:srgbClr val="B6D1DC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CAN</a:t>
            </a:r>
            <a:r>
              <a:rPr lang="it-IT" sz="3200" dirty="0" err="1" smtClean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s</a:t>
            </a:r>
            <a:r>
              <a:rPr lang="it-IT" sz="2000" b="1" dirty="0" smtClean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r>
              <a:rPr lang="it-IT" sz="2000" b="1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AND </a:t>
            </a:r>
            <a:r>
              <a:rPr lang="it-IT" sz="3200" b="1" u="sng" dirty="0" err="1">
                <a:solidFill>
                  <a:srgbClr val="B6D1DC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CANNOT</a:t>
            </a:r>
            <a:r>
              <a:rPr lang="it-IT" sz="3200" dirty="0" err="1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s</a:t>
            </a:r>
            <a:endParaRPr lang="en-US" sz="2000" dirty="0">
              <a:solidFill>
                <a:schemeClr val="bg1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41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55398"/>
          </a:xfrm>
        </p:spPr>
        <p:txBody>
          <a:bodyPr/>
          <a:lstStyle/>
          <a:p>
            <a:r>
              <a:rPr lang="it-IT" dirty="0" err="1" smtClean="0"/>
              <a:t>Italian</a:t>
            </a:r>
            <a:r>
              <a:rPr lang="it-IT" dirty="0" smtClean="0"/>
              <a:t> </a:t>
            </a:r>
            <a:r>
              <a:rPr lang="it-IT" dirty="0" err="1" smtClean="0"/>
              <a:t>Classes</a:t>
            </a:r>
            <a:r>
              <a:rPr lang="it-IT" dirty="0" smtClean="0"/>
              <a:t> at </a:t>
            </a:r>
            <a:r>
              <a:rPr lang="it-IT" dirty="0" err="1" smtClean="0"/>
              <a:t>Polimi</a:t>
            </a:r>
            <a:r>
              <a:rPr lang="it-IT" dirty="0" smtClean="0"/>
              <a:t> Open Knowledge</a:t>
            </a:r>
            <a:endParaRPr lang="en-AU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74372"/>
            <a:ext cx="8229600" cy="4751792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en-AU" dirty="0">
                <a:latin typeface="Calibri" panose="020F0502020204030204" pitchFamily="34" charset="0"/>
                <a:ea typeface="Calibri" panose="020F0502020204030204" pitchFamily="34" charset="0"/>
              </a:rPr>
              <a:t>The </a:t>
            </a:r>
            <a:r>
              <a:rPr lang="en-AU" dirty="0" err="1">
                <a:latin typeface="Calibri" panose="020F0502020204030204" pitchFamily="34" charset="0"/>
                <a:ea typeface="Calibri" panose="020F0502020204030204" pitchFamily="34" charset="0"/>
              </a:rPr>
              <a:t>Politecnico</a:t>
            </a:r>
            <a:r>
              <a:rPr lang="en-AU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r>
              <a:rPr lang="en-AU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MOOCs Portal</a:t>
            </a:r>
            <a:r>
              <a:rPr lang="en-AU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r>
              <a:rPr lang="en-AU" dirty="0" smtClean="0">
                <a:latin typeface="Calibri" panose="020F0502020204030204" pitchFamily="34" charset="0"/>
                <a:ea typeface="Calibri" panose="020F0502020204030204" pitchFamily="34" charset="0"/>
              </a:rPr>
              <a:t>offers </a:t>
            </a:r>
            <a:r>
              <a:rPr lang="en-AU" dirty="0">
                <a:latin typeface="Calibri" panose="020F0502020204030204" pitchFamily="34" charset="0"/>
                <a:ea typeface="Calibri" panose="020F0502020204030204" pitchFamily="34" charset="0"/>
              </a:rPr>
              <a:t>an Italian language and culture course at beginner level in two </a:t>
            </a:r>
            <a:r>
              <a:rPr lang="en-AU" dirty="0" smtClean="0">
                <a:latin typeface="Calibri" panose="020F0502020204030204" pitchFamily="34" charset="0"/>
                <a:ea typeface="Calibri" panose="020F0502020204030204" pitchFamily="34" charset="0"/>
              </a:rPr>
              <a:t>modules: </a:t>
            </a:r>
          </a:p>
          <a:p>
            <a:pPr marL="0" indent="0">
              <a:spcAft>
                <a:spcPts val="0"/>
              </a:spcAft>
              <a:buNone/>
            </a:pPr>
            <a:r>
              <a:rPr lang="it-IT" sz="36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Benvenuti </a:t>
            </a:r>
            <a:r>
              <a:rPr lang="it-IT" sz="36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in Italia – Orientarsi con l’Italiano – </a:t>
            </a:r>
            <a:r>
              <a:rPr lang="it-IT" sz="3600" b="1" u="sng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Part </a:t>
            </a:r>
            <a:r>
              <a:rPr lang="it-IT" sz="3600" b="1" u="sng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1</a:t>
            </a:r>
            <a:r>
              <a:rPr lang="it-IT" sz="3600" b="1" u="sng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36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and</a:t>
            </a:r>
            <a:r>
              <a:rPr lang="it-IT" sz="36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r>
              <a:rPr lang="it-IT" sz="3600" b="1" u="sng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Part </a:t>
            </a:r>
            <a:r>
              <a:rPr lang="it-IT" sz="3600" b="1" u="sng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2</a:t>
            </a:r>
            <a:endParaRPr lang="en-AU" sz="3600" b="1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7150" indent="0">
              <a:buSzPts val="1000"/>
              <a:buNone/>
              <a:tabLst>
                <a:tab pos="457200" algn="l"/>
              </a:tabLst>
            </a:pPr>
            <a:endParaRPr lang="en-AU" dirty="0" smtClean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7150" indent="0">
              <a:buSzPts val="1000"/>
              <a:buNone/>
              <a:tabLst>
                <a:tab pos="457200" algn="l"/>
              </a:tabLst>
            </a:pPr>
            <a:r>
              <a:rPr lang="en-AU" dirty="0" smtClean="0">
                <a:latin typeface="Calibri" panose="020F0502020204030204" pitchFamily="34" charset="0"/>
                <a:ea typeface="Calibri" panose="020F0502020204030204" pitchFamily="34" charset="0"/>
              </a:rPr>
              <a:t>The </a:t>
            </a:r>
            <a:r>
              <a:rPr lang="en-AU" dirty="0">
                <a:latin typeface="Calibri" panose="020F0502020204030204" pitchFamily="34" charset="0"/>
                <a:ea typeface="Calibri" panose="020F0502020204030204" pitchFamily="34" charset="0"/>
              </a:rPr>
              <a:t>course entails videos, grammar, </a:t>
            </a:r>
            <a:r>
              <a:rPr lang="en-AU" dirty="0" smtClean="0">
                <a:latin typeface="Calibri" panose="020F0502020204030204" pitchFamily="34" charset="0"/>
                <a:ea typeface="Calibri" panose="020F0502020204030204" pitchFamily="34" charset="0"/>
              </a:rPr>
              <a:t>exercises, </a:t>
            </a:r>
            <a:r>
              <a:rPr lang="en-AU" dirty="0">
                <a:latin typeface="Calibri" panose="020F0502020204030204" pitchFamily="34" charset="0"/>
                <a:ea typeface="Calibri" panose="020F0502020204030204" pitchFamily="34" charset="0"/>
              </a:rPr>
              <a:t>a forum and much </a:t>
            </a:r>
            <a:r>
              <a:rPr lang="en-AU" dirty="0" smtClean="0">
                <a:latin typeface="Calibri" panose="020F0502020204030204" pitchFamily="34" charset="0"/>
                <a:ea typeface="Calibri" panose="020F0502020204030204" pitchFamily="34" charset="0"/>
              </a:rPr>
              <a:t>more.</a:t>
            </a:r>
          </a:p>
          <a:p>
            <a:pPr marL="57150" indent="0">
              <a:buSzPts val="1000"/>
              <a:buNone/>
              <a:tabLst>
                <a:tab pos="457200" algn="l"/>
              </a:tabLst>
            </a:pPr>
            <a:r>
              <a:rPr lang="en-AU" dirty="0" smtClean="0">
                <a:latin typeface="Calibri" panose="020F0502020204030204" pitchFamily="34" charset="0"/>
                <a:ea typeface="Calibri" panose="020F0502020204030204" pitchFamily="34" charset="0"/>
              </a:rPr>
              <a:t>Estimated </a:t>
            </a:r>
            <a:r>
              <a:rPr lang="en-AU" dirty="0">
                <a:latin typeface="Calibri" panose="020F0502020204030204" pitchFamily="34" charset="0"/>
                <a:ea typeface="Calibri" panose="020F0502020204030204" pitchFamily="34" charset="0"/>
              </a:rPr>
              <a:t>student’s </a:t>
            </a:r>
            <a:r>
              <a:rPr lang="en-AU" dirty="0" smtClean="0">
                <a:latin typeface="Calibri" panose="020F0502020204030204" pitchFamily="34" charset="0"/>
                <a:ea typeface="Calibri" panose="020F0502020204030204" pitchFamily="34" charset="0"/>
              </a:rPr>
              <a:t>effort: </a:t>
            </a:r>
            <a:r>
              <a:rPr lang="en-AU" dirty="0">
                <a:latin typeface="Calibri" panose="020F0502020204030204" pitchFamily="34" charset="0"/>
                <a:ea typeface="Calibri" panose="020F0502020204030204" pitchFamily="34" charset="0"/>
              </a:rPr>
              <a:t>8 to10 hours per week, 8 to 10 </a:t>
            </a:r>
            <a:r>
              <a:rPr lang="en-AU" dirty="0" smtClean="0">
                <a:latin typeface="Calibri" panose="020F0502020204030204" pitchFamily="34" charset="0"/>
                <a:ea typeface="Calibri" panose="020F0502020204030204" pitchFamily="34" charset="0"/>
              </a:rPr>
              <a:t>weeks</a:t>
            </a:r>
          </a:p>
          <a:p>
            <a:pPr marL="57150" indent="0">
              <a:buSzPts val="1000"/>
              <a:buNone/>
              <a:tabLst>
                <a:tab pos="457200" algn="l"/>
              </a:tabLst>
            </a:pPr>
            <a:r>
              <a:rPr lang="en-AU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GO TO </a:t>
            </a:r>
            <a:r>
              <a:rPr lang="en-AU" b="1" dirty="0" smtClean="0">
                <a:hlinkClick r:id="rId5"/>
              </a:rPr>
              <a:t>www.pok.polimi.it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1716574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1187"/>
          </a:xfrm>
        </p:spPr>
        <p:txBody>
          <a:bodyPr/>
          <a:lstStyle/>
          <a:p>
            <a:r>
              <a:rPr lang="it-IT" dirty="0" err="1" smtClean="0"/>
              <a:t>Returning</a:t>
            </a:r>
            <a:r>
              <a:rPr lang="it-IT" dirty="0" smtClean="0"/>
              <a:t> to Italy</a:t>
            </a:r>
            <a:endParaRPr lang="en-AU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4990"/>
            <a:ext cx="8229600" cy="5001174"/>
          </a:xfrm>
        </p:spPr>
        <p:txBody>
          <a:bodyPr/>
          <a:lstStyle/>
          <a:p>
            <a:pPr marL="0" lvl="0" indent="0">
              <a:buNone/>
            </a:pPr>
            <a:r>
              <a:rPr lang="en-AU" sz="2200" b="1" dirty="0">
                <a:solidFill>
                  <a:prstClr val="black"/>
                </a:solidFill>
              </a:rPr>
              <a:t>I'm a foreign national resident in Italy, may I return to Italy?</a:t>
            </a:r>
          </a:p>
          <a:p>
            <a:pPr marL="0" lvl="0" indent="0">
              <a:buNone/>
            </a:pPr>
            <a:r>
              <a:rPr lang="en-AU" sz="2200" dirty="0">
                <a:solidFill>
                  <a:prstClr val="black"/>
                </a:solidFill>
              </a:rPr>
              <a:t>Yes, but only for emergency reasons. For example, foreign nationals resident in Italy, who are abroad temporarily (for tourism, business or other reasons) are allowed to return to Italy.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The </a:t>
            </a:r>
            <a:r>
              <a:rPr lang="en-AU" dirty="0"/>
              <a:t>reasons for travelling to Italy </a:t>
            </a:r>
            <a:r>
              <a:rPr lang="en-AU" dirty="0" smtClean="0"/>
              <a:t>are:</a:t>
            </a:r>
          </a:p>
          <a:p>
            <a:r>
              <a:rPr lang="en-AU" dirty="0" smtClean="0"/>
              <a:t>health needs</a:t>
            </a:r>
          </a:p>
          <a:p>
            <a:r>
              <a:rPr lang="en-AU" dirty="0" smtClean="0"/>
              <a:t>work requirements</a:t>
            </a:r>
          </a:p>
          <a:p>
            <a:r>
              <a:rPr lang="en-AU" dirty="0" smtClean="0"/>
              <a:t>reasons </a:t>
            </a:r>
            <a:r>
              <a:rPr lang="en-AU" dirty="0"/>
              <a:t>of absolute </a:t>
            </a:r>
            <a:r>
              <a:rPr lang="en-AU" dirty="0" smtClean="0"/>
              <a:t>necessity</a:t>
            </a:r>
          </a:p>
          <a:p>
            <a:pPr marL="0" indent="0">
              <a:buNone/>
            </a:pPr>
            <a:r>
              <a:rPr lang="it-IT" dirty="0" smtClean="0"/>
              <a:t>«</a:t>
            </a:r>
            <a:r>
              <a:rPr lang="it-IT" dirty="0" err="1" smtClean="0"/>
              <a:t>Returning</a:t>
            </a:r>
            <a:r>
              <a:rPr lang="it-IT" dirty="0" smtClean="0"/>
              <a:t> to </a:t>
            </a:r>
            <a:r>
              <a:rPr lang="it-IT" dirty="0" err="1" smtClean="0"/>
              <a:t>your</a:t>
            </a:r>
            <a:r>
              <a:rPr lang="it-IT" dirty="0" smtClean="0"/>
              <a:t> </a:t>
            </a:r>
            <a:r>
              <a:rPr lang="it-IT" dirty="0" err="1" smtClean="0"/>
              <a:t>permanent</a:t>
            </a:r>
            <a:r>
              <a:rPr lang="it-IT" dirty="0" smtClean="0"/>
              <a:t> </a:t>
            </a:r>
            <a:r>
              <a:rPr lang="it-IT" dirty="0" err="1" smtClean="0"/>
              <a:t>place</a:t>
            </a:r>
            <a:r>
              <a:rPr lang="it-IT" dirty="0" smtClean="0"/>
              <a:t> of residence»: </a:t>
            </a:r>
            <a:r>
              <a:rPr lang="it-IT" dirty="0" err="1" smtClean="0"/>
              <a:t>check</a:t>
            </a:r>
            <a:r>
              <a:rPr lang="it-IT" dirty="0" smtClean="0"/>
              <a:t> with the </a:t>
            </a:r>
            <a:r>
              <a:rPr lang="it-IT" dirty="0" err="1" smtClean="0"/>
              <a:t>Italian</a:t>
            </a:r>
            <a:r>
              <a:rPr lang="it-IT" dirty="0" smtClean="0"/>
              <a:t> </a:t>
            </a:r>
            <a:r>
              <a:rPr lang="it-IT" dirty="0" err="1" smtClean="0"/>
              <a:t>Consulate</a:t>
            </a:r>
            <a:r>
              <a:rPr lang="it-IT" dirty="0" smtClean="0"/>
              <a:t>/Embassy in the country </a:t>
            </a:r>
            <a:r>
              <a:rPr lang="it-IT" dirty="0" err="1" smtClean="0"/>
              <a:t>where</a:t>
            </a:r>
            <a:r>
              <a:rPr lang="it-IT" dirty="0" smtClean="0"/>
              <a:t> </a:t>
            </a:r>
            <a:r>
              <a:rPr lang="it-IT" dirty="0" err="1" smtClean="0"/>
              <a:t>you</a:t>
            </a:r>
            <a:r>
              <a:rPr lang="it-IT" dirty="0" smtClean="0"/>
              <a:t> are </a:t>
            </a:r>
            <a:r>
              <a:rPr lang="it-IT" dirty="0" err="1" smtClean="0"/>
              <a:t>now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80302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Travelling</a:t>
            </a:r>
            <a:r>
              <a:rPr lang="it-IT" dirty="0" smtClean="0"/>
              <a:t> </a:t>
            </a:r>
            <a:r>
              <a:rPr lang="it-IT" dirty="0" err="1" smtClean="0"/>
              <a:t>now</a:t>
            </a:r>
            <a:endParaRPr lang="en-AU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892233"/>
            <a:ext cx="8229600" cy="52339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b="1" dirty="0"/>
              <a:t>Which rules apply to persons travelling to Italy? </a:t>
            </a:r>
            <a:r>
              <a:rPr lang="en-AU" dirty="0">
                <a:hlinkClick r:id="rId2"/>
              </a:rPr>
              <a:t>https://</a:t>
            </a:r>
            <a:r>
              <a:rPr lang="en-AU" dirty="0" smtClean="0">
                <a:hlinkClick r:id="rId2"/>
              </a:rPr>
              <a:t>www.esteri.it/mae/en/ministero/normativaonline/decreto-iorestoacasa-domande-frequenti/focus-cittadini-italiani-in-rientro-dall-estero-e-cittadini-stranieri-in-italia.html</a:t>
            </a:r>
            <a:endParaRPr lang="en-AU" dirty="0" smtClean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b="1" dirty="0" smtClean="0"/>
              <a:t>Check </a:t>
            </a:r>
            <a:r>
              <a:rPr lang="en-AU" b="1" dirty="0"/>
              <a:t>the measures put into place in the country of destination to prevent the spread of Covid-19 and </a:t>
            </a:r>
            <a:r>
              <a:rPr lang="en-AU" b="1" dirty="0" smtClean="0"/>
              <a:t>contact </a:t>
            </a:r>
            <a:r>
              <a:rPr lang="en-AU" b="1" dirty="0"/>
              <a:t>your embassy in Italy </a:t>
            </a:r>
            <a:r>
              <a:rPr lang="en-AU" b="1" dirty="0" smtClean="0"/>
              <a:t>as well </a:t>
            </a:r>
            <a:r>
              <a:rPr lang="en-AU" dirty="0" smtClean="0">
                <a:hlinkClick r:id="rId3"/>
              </a:rPr>
              <a:t>https</a:t>
            </a:r>
            <a:r>
              <a:rPr lang="en-AU" dirty="0">
                <a:hlinkClick r:id="rId3"/>
              </a:rPr>
              <a:t>://</a:t>
            </a:r>
            <a:r>
              <a:rPr lang="en-AU" dirty="0" smtClean="0">
                <a:hlinkClick r:id="rId3"/>
              </a:rPr>
              <a:t>www.esteri.it/mae/en/sala_stampa/archivionotizie/approfondimenti/emergenza-covid-19-informazioni-dalle-ambasciate-e-dai-consolati.html</a:t>
            </a:r>
            <a:r>
              <a:rPr lang="en-AU" dirty="0" smtClean="0"/>
              <a:t>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461783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Permit</a:t>
            </a:r>
            <a:r>
              <a:rPr lang="it-IT" dirty="0" smtClean="0"/>
              <a:t> of Stay – Q&amp;A</a:t>
            </a:r>
            <a:endParaRPr lang="en-AU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400" dirty="0" err="1" smtClean="0"/>
              <a:t>All</a:t>
            </a:r>
            <a:r>
              <a:rPr lang="it-IT" sz="3400" dirty="0" smtClean="0"/>
              <a:t> </a:t>
            </a:r>
            <a:r>
              <a:rPr lang="it-IT" sz="3400" dirty="0" err="1" smtClean="0"/>
              <a:t>legal</a:t>
            </a:r>
            <a:r>
              <a:rPr lang="it-IT" sz="3400" dirty="0" smtClean="0"/>
              <a:t> </a:t>
            </a:r>
            <a:r>
              <a:rPr lang="it-IT" sz="3400" dirty="0" err="1" smtClean="0"/>
              <a:t>documents</a:t>
            </a:r>
            <a:r>
              <a:rPr lang="it-IT" sz="3400" dirty="0" smtClean="0"/>
              <a:t> are </a:t>
            </a:r>
            <a:r>
              <a:rPr lang="it-IT" sz="3400" dirty="0" err="1" smtClean="0"/>
              <a:t>valid</a:t>
            </a:r>
            <a:r>
              <a:rPr lang="it-IT" sz="3400" dirty="0" smtClean="0"/>
              <a:t> </a:t>
            </a:r>
            <a:r>
              <a:rPr lang="it-IT" sz="3400" dirty="0" err="1" smtClean="0"/>
              <a:t>until</a:t>
            </a:r>
            <a:r>
              <a:rPr lang="it-IT" sz="3400" dirty="0" smtClean="0"/>
              <a:t> </a:t>
            </a:r>
            <a:r>
              <a:rPr lang="it-IT" sz="3400" dirty="0" err="1" smtClean="0"/>
              <a:t>June</a:t>
            </a:r>
            <a:r>
              <a:rPr lang="it-IT" sz="3400" dirty="0" smtClean="0"/>
              <a:t> 15th </a:t>
            </a:r>
          </a:p>
          <a:p>
            <a:r>
              <a:rPr lang="it-IT" sz="3400" dirty="0" err="1" smtClean="0"/>
              <a:t>Permit</a:t>
            </a:r>
            <a:r>
              <a:rPr lang="it-IT" sz="3400" dirty="0" smtClean="0"/>
              <a:t> </a:t>
            </a:r>
            <a:r>
              <a:rPr lang="it-IT" sz="3400" dirty="0" err="1" smtClean="0"/>
              <a:t>renewal</a:t>
            </a:r>
            <a:r>
              <a:rPr lang="it-IT" sz="3400" dirty="0" smtClean="0"/>
              <a:t> for </a:t>
            </a:r>
            <a:r>
              <a:rPr lang="it-IT" sz="3400" dirty="0" err="1" smtClean="0"/>
              <a:t>all</a:t>
            </a:r>
            <a:r>
              <a:rPr lang="it-IT" sz="3400" dirty="0" smtClean="0"/>
              <a:t> </a:t>
            </a:r>
            <a:r>
              <a:rPr lang="it-IT" sz="3400" dirty="0" err="1" smtClean="0"/>
              <a:t>students</a:t>
            </a:r>
            <a:r>
              <a:rPr lang="it-IT" sz="3400" dirty="0" smtClean="0"/>
              <a:t> </a:t>
            </a:r>
            <a:r>
              <a:rPr lang="it-IT" sz="3400" dirty="0" err="1" smtClean="0"/>
              <a:t>whose</a:t>
            </a:r>
            <a:r>
              <a:rPr lang="it-IT" sz="3400" dirty="0" smtClean="0"/>
              <a:t> </a:t>
            </a:r>
            <a:r>
              <a:rPr lang="it-IT" sz="3400" dirty="0" err="1" smtClean="0"/>
              <a:t>permit</a:t>
            </a:r>
            <a:r>
              <a:rPr lang="it-IT" sz="3400" dirty="0" smtClean="0"/>
              <a:t> </a:t>
            </a:r>
            <a:r>
              <a:rPr lang="it-IT" sz="3400" dirty="0" err="1" smtClean="0"/>
              <a:t>expires</a:t>
            </a:r>
            <a:r>
              <a:rPr lang="it-IT" sz="3400" dirty="0" smtClean="0"/>
              <a:t> </a:t>
            </a:r>
            <a:r>
              <a:rPr lang="it-IT" sz="3400" dirty="0" err="1" smtClean="0"/>
              <a:t>before</a:t>
            </a:r>
            <a:r>
              <a:rPr lang="it-IT" sz="3400" dirty="0" smtClean="0"/>
              <a:t> end of </a:t>
            </a:r>
            <a:r>
              <a:rPr lang="it-IT" sz="3400" dirty="0" err="1" smtClean="0"/>
              <a:t>September</a:t>
            </a:r>
            <a:r>
              <a:rPr lang="it-IT" sz="3400" dirty="0" smtClean="0"/>
              <a:t>: </a:t>
            </a:r>
            <a:r>
              <a:rPr lang="it-IT" sz="3400" dirty="0" err="1" smtClean="0"/>
              <a:t>arrange</a:t>
            </a:r>
            <a:r>
              <a:rPr lang="it-IT" sz="3400" dirty="0" smtClean="0"/>
              <a:t> </a:t>
            </a:r>
            <a:r>
              <a:rPr lang="it-IT" sz="3400" dirty="0" err="1" smtClean="0"/>
              <a:t>your</a:t>
            </a:r>
            <a:r>
              <a:rPr lang="it-IT" sz="3400" dirty="0" smtClean="0"/>
              <a:t> funds (</a:t>
            </a:r>
            <a:r>
              <a:rPr lang="it-IT" sz="3400" dirty="0" err="1" smtClean="0"/>
              <a:t>around</a:t>
            </a:r>
            <a:r>
              <a:rPr lang="it-IT" sz="3400" dirty="0" smtClean="0"/>
              <a:t> 6000 </a:t>
            </a:r>
            <a:r>
              <a:rPr lang="it-IT" sz="3400" dirty="0" err="1" smtClean="0"/>
              <a:t>euros</a:t>
            </a:r>
            <a:r>
              <a:rPr lang="it-IT" sz="3400" dirty="0" smtClean="0"/>
              <a:t>)</a:t>
            </a:r>
          </a:p>
          <a:p>
            <a:r>
              <a:rPr lang="it-IT" sz="3400" dirty="0" smtClean="0"/>
              <a:t>IMLUX, GMIM, GluxM6 and IMIM15 on </a:t>
            </a:r>
            <a:r>
              <a:rPr lang="it-IT" sz="3400" dirty="0" err="1" smtClean="0"/>
              <a:t>hold</a:t>
            </a:r>
            <a:r>
              <a:rPr lang="it-IT" sz="3400" dirty="0" smtClean="0"/>
              <a:t> and </a:t>
            </a:r>
            <a:r>
              <a:rPr lang="it-IT" sz="3400" dirty="0" err="1" smtClean="0"/>
              <a:t>fully</a:t>
            </a:r>
            <a:r>
              <a:rPr lang="it-IT" sz="3400" dirty="0" smtClean="0"/>
              <a:t> </a:t>
            </a:r>
            <a:r>
              <a:rPr lang="it-IT" sz="3400" dirty="0" err="1" smtClean="0"/>
              <a:t>legal</a:t>
            </a:r>
            <a:r>
              <a:rPr lang="it-IT" sz="3400" dirty="0" smtClean="0"/>
              <a:t> on </a:t>
            </a:r>
            <a:r>
              <a:rPr lang="it-IT" sz="3400" dirty="0" err="1" smtClean="0"/>
              <a:t>your</a:t>
            </a:r>
            <a:r>
              <a:rPr lang="it-IT" sz="3400" dirty="0" smtClean="0"/>
              <a:t> visa and </a:t>
            </a:r>
            <a:r>
              <a:rPr lang="it-IT" sz="3400" dirty="0" err="1" smtClean="0"/>
              <a:t>permit</a:t>
            </a:r>
            <a:r>
              <a:rPr lang="it-IT" sz="3400" dirty="0" smtClean="0"/>
              <a:t> </a:t>
            </a:r>
            <a:r>
              <a:rPr lang="it-IT" sz="3400" dirty="0" err="1" smtClean="0"/>
              <a:t>application</a:t>
            </a:r>
            <a:r>
              <a:rPr lang="it-IT" sz="3400" dirty="0" smtClean="0"/>
              <a:t> </a:t>
            </a:r>
            <a:r>
              <a:rPr lang="it-IT" sz="3400" dirty="0" err="1" smtClean="0"/>
              <a:t>documents</a:t>
            </a:r>
            <a:endParaRPr lang="it-IT" sz="3400" dirty="0" smtClean="0"/>
          </a:p>
        </p:txBody>
      </p:sp>
    </p:spTree>
    <p:extLst>
      <p:ext uri="{BB962C8B-B14F-4D97-AF65-F5344CB8AC3E}">
        <p14:creationId xmlns:p14="http://schemas.microsoft.com/office/powerpoint/2010/main" val="38480374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square" lIns="91440" tIns="45720" rIns="91440" bIns="45720" rtlCol="0">
        <a:normAutofit/>
      </a:bodyPr>
      <a:lstStyle>
        <a:defPPr algn="r">
          <a:defRPr sz="1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458CA1AA961B4C95AAD566B09BA935" ma:contentTypeVersion="0" ma:contentTypeDescription="Create a new document." ma:contentTypeScope="" ma:versionID="ccd33ccc02972a430b6b4f7d90ee727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3BB5C24-3551-4AD7-9FD2-070178D466E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4BB4A9-9B38-4F70-ABBD-98FE033C3C41}">
  <ds:schemaRefs>
    <ds:schemaRef ds:uri="http://purl.org/dc/terms/"/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DA10C402-2F42-42D5-A626-AF3AC67BD2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1959</TotalTime>
  <Words>862</Words>
  <Application>Microsoft Office PowerPoint</Application>
  <PresentationFormat>Presentazione su schermo (4:3)</PresentationFormat>
  <Paragraphs>92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6" baseType="lpstr">
      <vt:lpstr>Arial</vt:lpstr>
      <vt:lpstr>Calibri</vt:lpstr>
      <vt:lpstr>Segoe UI</vt:lpstr>
      <vt:lpstr>Segoe UI Black</vt:lpstr>
      <vt:lpstr>Wingdings</vt:lpstr>
      <vt:lpstr>Tema di Office</vt:lpstr>
      <vt:lpstr>Covid-19 Updates and ISO DESK </vt:lpstr>
      <vt:lpstr>ISO DESK</vt:lpstr>
      <vt:lpstr>Students in Italy</vt:lpstr>
      <vt:lpstr>Presentazione standard di PowerPoint</vt:lpstr>
      <vt:lpstr>Presentazione standard di PowerPoint</vt:lpstr>
      <vt:lpstr>Italian Classes at Polimi Open Knowledge</vt:lpstr>
      <vt:lpstr>Returning to Italy</vt:lpstr>
      <vt:lpstr>Travelling now</vt:lpstr>
      <vt:lpstr>Permit of Stay – Q&amp;A</vt:lpstr>
      <vt:lpstr>How to reach us</vt:lpstr>
    </vt:vector>
  </TitlesOfParts>
  <Company>mip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 Slide</dc:title>
  <dc:creator>Francesca Pastonchi</dc:creator>
  <cp:lastModifiedBy>Sara Cuko</cp:lastModifiedBy>
  <cp:revision>246</cp:revision>
  <dcterms:created xsi:type="dcterms:W3CDTF">2015-03-04T11:53:36Z</dcterms:created>
  <dcterms:modified xsi:type="dcterms:W3CDTF">2020-05-19T10:12:50Z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0x01010004458CA1AA961B4C95AAD566B09BA935</vt:lpwstr>
  </property>
</Properties>
</file>