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61" r:id="rId5"/>
    <p:sldId id="309" r:id="rId6"/>
    <p:sldId id="306" r:id="rId7"/>
    <p:sldId id="320" r:id="rId8"/>
    <p:sldId id="319" r:id="rId9"/>
    <p:sldId id="322" r:id="rId10"/>
    <p:sldId id="299" r:id="rId11"/>
    <p:sldId id="300" r:id="rId1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8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61"/>
    <p:restoredTop sz="94633"/>
  </p:normalViewPr>
  <p:slideViewPr>
    <p:cSldViewPr snapToGrid="0" snapToObjects="1">
      <p:cViewPr varScale="1">
        <p:scale>
          <a:sx n="86" d="100"/>
          <a:sy n="86" d="100"/>
        </p:scale>
        <p:origin x="669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A32FA-689D-B549-934D-453F92A7A351}" type="datetimeFigureOut">
              <a:rPr lang="it-IT" smtClean="0"/>
              <a:t>16/04/2020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67BD7-AB0B-E740-B918-54B38D38E5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5303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409" y="3316799"/>
            <a:ext cx="7743791" cy="491016"/>
          </a:xfrm>
        </p:spPr>
        <p:txBody>
          <a:bodyPr>
            <a:noAutofit/>
          </a:bodyPr>
          <a:lstStyle>
            <a:lvl1pPr algn="ctr">
              <a:defRPr sz="3800" b="0" i="0">
                <a:latin typeface="+mn-lt"/>
                <a:cs typeface="Arial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14409" y="4065020"/>
            <a:ext cx="7743791" cy="580834"/>
          </a:xfrm>
        </p:spPr>
        <p:txBody>
          <a:bodyPr>
            <a:normAutofit/>
          </a:bodyPr>
          <a:lstStyle>
            <a:lvl1pPr marL="0" indent="0" algn="ctr">
              <a:buNone/>
              <a:defRPr sz="20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16/04/2020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469527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544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16/04/2020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660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999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16/04/2020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0778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5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16/04/2020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0778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923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16/04/2020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660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4824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16/04/2020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443067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190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16/04/2020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660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728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16/04/2020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425427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388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16/04/2020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425427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3790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16/04/2020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39014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5359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16/04/2020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0778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9077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AAD09-1C82-FD45-B72F-64AF07B0037D}" type="datetimeFigureOut">
              <a:rPr lang="it-IT" smtClean="0"/>
              <a:t>16/04/2020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956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rgbClr val="548896"/>
          </a:solidFill>
          <a:latin typeface="+mj-lt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no.gov.it/sites/default/files/allegati/nuovo_modello_autodichiarazione_26.03.2020_editabile.pdf" TargetMode="External"/><Relationship Id="rId2" Type="http://schemas.openxmlformats.org/officeDocument/2006/relationships/hyperlink" Target="http://www.som.polimi.it/en/mip-4-student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unioneinquilinimilano@cub.i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m.polimi.it/is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262022" y="3156354"/>
            <a:ext cx="8071782" cy="935406"/>
          </a:xfrm>
        </p:spPr>
        <p:txBody>
          <a:bodyPr/>
          <a:lstStyle/>
          <a:p>
            <a:r>
              <a:rPr lang="it-IT" dirty="0" smtClean="0"/>
              <a:t>Covid-19 </a:t>
            </a:r>
            <a:r>
              <a:rPr lang="it-IT" dirty="0" err="1" smtClean="0"/>
              <a:t>Updates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b="1" dirty="0"/>
              <a:t>ISO4You</a:t>
            </a:r>
            <a:br>
              <a:rPr lang="it-IT" sz="3200" b="1" dirty="0"/>
            </a:br>
            <a:endParaRPr lang="it-IT" sz="32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6017" y="4490480"/>
            <a:ext cx="7743791" cy="580834"/>
          </a:xfrm>
        </p:spPr>
        <p:txBody>
          <a:bodyPr/>
          <a:lstStyle/>
          <a:p>
            <a:r>
              <a:rPr lang="it-IT" smtClean="0"/>
              <a:t>15/04/2020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6491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What’s</a:t>
            </a:r>
            <a:r>
              <a:rPr lang="it-IT" dirty="0" smtClean="0"/>
              <a:t> new, and </a:t>
            </a:r>
            <a:r>
              <a:rPr lang="it-IT" dirty="0" err="1" smtClean="0"/>
              <a:t>what</a:t>
            </a:r>
            <a:r>
              <a:rPr lang="it-IT" dirty="0" smtClean="0"/>
              <a:t> to </a:t>
            </a:r>
            <a:r>
              <a:rPr lang="it-IT" dirty="0" err="1" smtClean="0"/>
              <a:t>remember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9943"/>
            <a:ext cx="8229600" cy="4795933"/>
          </a:xfrm>
        </p:spPr>
        <p:txBody>
          <a:bodyPr>
            <a:normAutofit/>
          </a:bodyPr>
          <a:lstStyle/>
          <a:p>
            <a:r>
              <a:rPr lang="it-IT" b="1" dirty="0" err="1" smtClean="0"/>
              <a:t>Lockdown</a:t>
            </a:r>
            <a:r>
              <a:rPr lang="it-IT" b="1" dirty="0" smtClean="0"/>
              <a:t> </a:t>
            </a:r>
            <a:r>
              <a:rPr lang="it-IT" b="1" dirty="0" err="1" smtClean="0"/>
              <a:t>extended</a:t>
            </a:r>
            <a:r>
              <a:rPr lang="it-IT" b="1" dirty="0" smtClean="0"/>
              <a:t> </a:t>
            </a:r>
            <a:r>
              <a:rPr lang="it-IT" b="1" dirty="0" err="1" smtClean="0"/>
              <a:t>until</a:t>
            </a:r>
            <a:r>
              <a:rPr lang="it-IT" b="1" dirty="0" smtClean="0"/>
              <a:t> </a:t>
            </a:r>
            <a:r>
              <a:rPr lang="it-IT" b="1" dirty="0" err="1" smtClean="0"/>
              <a:t>May</a:t>
            </a:r>
            <a:r>
              <a:rPr lang="it-IT" b="1" dirty="0" smtClean="0"/>
              <a:t> the 3rd</a:t>
            </a:r>
          </a:p>
          <a:p>
            <a:r>
              <a:rPr lang="it-IT" b="1" dirty="0" err="1" smtClean="0"/>
              <a:t>Phase</a:t>
            </a:r>
            <a:r>
              <a:rPr lang="it-IT" b="1" dirty="0" smtClean="0"/>
              <a:t> 2 </a:t>
            </a:r>
            <a:r>
              <a:rPr lang="it-IT" b="1" dirty="0" err="1" smtClean="0"/>
              <a:t>is</a:t>
            </a:r>
            <a:r>
              <a:rPr lang="it-IT" b="1" dirty="0" smtClean="0"/>
              <a:t> on the way – New </a:t>
            </a:r>
            <a:r>
              <a:rPr lang="it-IT" b="1" dirty="0" err="1" smtClean="0"/>
              <a:t>decree</a:t>
            </a:r>
            <a:r>
              <a:rPr lang="it-IT" b="1" dirty="0" smtClean="0"/>
              <a:t> </a:t>
            </a:r>
            <a:r>
              <a:rPr lang="it-IT" b="1" dirty="0" err="1" smtClean="0"/>
              <a:t>coming</a:t>
            </a:r>
            <a:r>
              <a:rPr lang="it-IT" b="1" dirty="0" smtClean="0"/>
              <a:t> </a:t>
            </a:r>
            <a:r>
              <a:rPr lang="it-IT" b="1" dirty="0" err="1" smtClean="0"/>
              <a:t>soon</a:t>
            </a:r>
            <a:endParaRPr lang="it-IT" b="1" dirty="0" smtClean="0"/>
          </a:p>
          <a:p>
            <a:r>
              <a:rPr lang="it-IT" b="1" dirty="0" err="1" smtClean="0"/>
              <a:t>European</a:t>
            </a:r>
            <a:r>
              <a:rPr lang="it-IT" b="1" dirty="0" smtClean="0"/>
              <a:t> </a:t>
            </a:r>
            <a:r>
              <a:rPr lang="it-IT" b="1" dirty="0" err="1" smtClean="0"/>
              <a:t>Commission</a:t>
            </a:r>
            <a:r>
              <a:rPr lang="it-IT" b="1" dirty="0" smtClean="0"/>
              <a:t> </a:t>
            </a:r>
            <a:r>
              <a:rPr lang="it-IT" b="1" dirty="0" err="1" smtClean="0"/>
              <a:t>reccommendations</a:t>
            </a:r>
            <a:r>
              <a:rPr lang="it-IT" b="1" dirty="0" smtClean="0"/>
              <a:t> for a common </a:t>
            </a:r>
            <a:r>
              <a:rPr lang="it-IT" b="1" dirty="0" err="1" smtClean="0"/>
              <a:t>response</a:t>
            </a:r>
            <a:endParaRPr lang="it-IT" b="1" dirty="0"/>
          </a:p>
          <a:p>
            <a:r>
              <a:rPr lang="en-AU" b="1" dirty="0" smtClean="0"/>
              <a:t>MIP4Students </a:t>
            </a:r>
            <a:r>
              <a:rPr lang="en-AU" b="1" dirty="0"/>
              <a:t>resource </a:t>
            </a:r>
            <a:r>
              <a:rPr lang="en-AU" b="1" dirty="0" smtClean="0"/>
              <a:t>page</a:t>
            </a:r>
            <a:r>
              <a:rPr lang="en-AU" dirty="0" smtClean="0"/>
              <a:t>: </a:t>
            </a:r>
            <a:r>
              <a:rPr lang="en-AU" dirty="0" smtClean="0">
                <a:hlinkClick r:id="rId2"/>
              </a:rPr>
              <a:t>www.som.polimi.it/en/mip-4-students/</a:t>
            </a:r>
            <a:r>
              <a:rPr lang="en-AU" dirty="0"/>
              <a:t> </a:t>
            </a:r>
            <a:endParaRPr lang="en-AU" dirty="0" smtClean="0"/>
          </a:p>
          <a:p>
            <a:r>
              <a:rPr lang="it-IT" dirty="0" err="1" smtClean="0"/>
              <a:t>Bring</a:t>
            </a:r>
            <a:r>
              <a:rPr lang="it-IT" dirty="0" smtClean="0"/>
              <a:t> </a:t>
            </a:r>
            <a:r>
              <a:rPr lang="it-IT" dirty="0" err="1"/>
              <a:t>always</a:t>
            </a:r>
            <a:r>
              <a:rPr lang="it-IT" dirty="0"/>
              <a:t> with </a:t>
            </a:r>
            <a:r>
              <a:rPr lang="it-IT" dirty="0" err="1"/>
              <a:t>you</a:t>
            </a:r>
            <a:r>
              <a:rPr lang="it-IT" dirty="0"/>
              <a:t> the self-</a:t>
            </a:r>
            <a:r>
              <a:rPr lang="it-IT" dirty="0" err="1"/>
              <a:t>certification</a:t>
            </a:r>
            <a:r>
              <a:rPr lang="it-IT" dirty="0"/>
              <a:t> </a:t>
            </a:r>
            <a:r>
              <a:rPr lang="it-IT" dirty="0" err="1"/>
              <a:t>declaring</a:t>
            </a:r>
            <a:r>
              <a:rPr lang="it-IT" dirty="0"/>
              <a:t> </a:t>
            </a:r>
            <a:r>
              <a:rPr lang="it-IT" dirty="0" err="1" smtClean="0"/>
              <a:t>where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are </a:t>
            </a:r>
            <a:r>
              <a:rPr lang="it-IT" dirty="0" err="1" smtClean="0"/>
              <a:t>going</a:t>
            </a:r>
            <a:r>
              <a:rPr lang="it-IT" dirty="0" smtClean="0"/>
              <a:t> and </a:t>
            </a:r>
            <a:r>
              <a:rPr lang="it-IT" dirty="0" err="1" smtClean="0"/>
              <a:t>why</a:t>
            </a:r>
            <a:r>
              <a:rPr lang="it-IT" dirty="0" smtClean="0"/>
              <a:t> (</a:t>
            </a:r>
            <a:r>
              <a:rPr lang="it-IT" dirty="0" err="1" smtClean="0"/>
              <a:t>strict</a:t>
            </a:r>
            <a:r>
              <a:rPr lang="it-IT" dirty="0" smtClean="0"/>
              <a:t> </a:t>
            </a:r>
            <a:r>
              <a:rPr lang="it-IT" dirty="0" err="1" smtClean="0"/>
              <a:t>necessity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), </a:t>
            </a:r>
            <a:r>
              <a:rPr lang="it-IT" dirty="0"/>
              <a:t>and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are </a:t>
            </a:r>
            <a:r>
              <a:rPr lang="it-IT" dirty="0" err="1"/>
              <a:t>not</a:t>
            </a:r>
            <a:r>
              <a:rPr lang="it-IT" dirty="0"/>
              <a:t> under </a:t>
            </a:r>
            <a:r>
              <a:rPr lang="it-IT" dirty="0" err="1"/>
              <a:t>mandatory</a:t>
            </a:r>
            <a:r>
              <a:rPr lang="it-IT" dirty="0"/>
              <a:t> quarantine </a:t>
            </a:r>
          </a:p>
          <a:p>
            <a:r>
              <a:rPr lang="it-IT" b="1" dirty="0"/>
              <a:t>Download the </a:t>
            </a:r>
            <a:r>
              <a:rPr lang="it-IT" b="1" dirty="0" err="1" smtClean="0"/>
              <a:t>form</a:t>
            </a:r>
            <a:r>
              <a:rPr lang="it-IT" b="1" dirty="0" smtClean="0"/>
              <a:t> </a:t>
            </a:r>
            <a:r>
              <a:rPr lang="it-IT" dirty="0"/>
              <a:t>– From the </a:t>
            </a:r>
            <a:r>
              <a:rPr lang="it-IT" dirty="0" err="1"/>
              <a:t>Ministry</a:t>
            </a:r>
            <a:r>
              <a:rPr lang="it-IT" dirty="0"/>
              <a:t> of </a:t>
            </a:r>
            <a:r>
              <a:rPr lang="it-IT" dirty="0" err="1"/>
              <a:t>Interior</a:t>
            </a:r>
            <a:r>
              <a:rPr lang="it-IT" dirty="0"/>
              <a:t> website:</a:t>
            </a:r>
          </a:p>
          <a:p>
            <a:pPr marL="400050" lvl="1" indent="0">
              <a:buNone/>
            </a:pPr>
            <a:r>
              <a:rPr lang="en-AU" dirty="0">
                <a:hlinkClick r:id="rId3"/>
              </a:rPr>
              <a:t>https://</a:t>
            </a:r>
            <a:r>
              <a:rPr lang="en-AU" dirty="0" smtClean="0">
                <a:hlinkClick r:id="rId3"/>
              </a:rPr>
              <a:t>www.interno.gov.it/sites/default/files/allegati/nuovo_modello_autodichiarazione_26.03.2020_editabile.pdf</a:t>
            </a:r>
            <a:endParaRPr lang="en-AU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760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66078"/>
            <a:ext cx="8229600" cy="829676"/>
          </a:xfrm>
        </p:spPr>
        <p:txBody>
          <a:bodyPr/>
          <a:lstStyle/>
          <a:p>
            <a:r>
              <a:rPr lang="it-IT" dirty="0"/>
              <a:t>Students in </a:t>
            </a:r>
            <a:r>
              <a:rPr lang="it-IT" dirty="0" err="1"/>
              <a:t>Italy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5754"/>
            <a:ext cx="8229600" cy="51681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AU" b="1" dirty="0"/>
              <a:t>COVID 19 Information and Emergency telephone numbers</a:t>
            </a:r>
            <a:endParaRPr lang="it-IT" dirty="0"/>
          </a:p>
          <a:p>
            <a:pPr lvl="0"/>
            <a:r>
              <a:rPr lang="en-AU" b="1" dirty="0"/>
              <a:t>1500</a:t>
            </a:r>
            <a:r>
              <a:rPr lang="en-AU" dirty="0"/>
              <a:t>: this number of the Ministry of Health is for general information on governmental provisions, recommendations on how to protect yourself, transmissions modes, virus incubation, symptoms, how covid-19 spreads, general information about symptoms, when isolation or quarantine become necessary</a:t>
            </a:r>
            <a:endParaRPr lang="it-IT" dirty="0"/>
          </a:p>
          <a:p>
            <a:pPr lvl="0"/>
            <a:r>
              <a:rPr lang="en-AU" b="1" dirty="0"/>
              <a:t>800.894.545</a:t>
            </a:r>
            <a:r>
              <a:rPr lang="en-AU" dirty="0"/>
              <a:t>: this is the Lombardy Region Covid19 dedicated number for health related queries. You can call this number for a pre-assessment on your symptoms if you have doubts you have been infected, but are still well; you must call this number if you learn you have been in contact with someone who is now positive to the Covid-19. The operator will ask you several questions and will guide you about any next steps to take. Ask to speak with an English speaking operator: “</a:t>
            </a:r>
            <a:r>
              <a:rPr lang="en-AU" dirty="0" err="1"/>
              <a:t>Parla</a:t>
            </a:r>
            <a:r>
              <a:rPr lang="en-AU" dirty="0"/>
              <a:t> </a:t>
            </a:r>
            <a:r>
              <a:rPr lang="en-AU" dirty="0" err="1"/>
              <a:t>inglese</a:t>
            </a:r>
            <a:r>
              <a:rPr lang="en-AU" dirty="0"/>
              <a:t>?”</a:t>
            </a:r>
            <a:endParaRPr lang="it-IT" dirty="0"/>
          </a:p>
          <a:p>
            <a:pPr lvl="0"/>
            <a:r>
              <a:rPr lang="en-AU" b="1" dirty="0"/>
              <a:t>112</a:t>
            </a:r>
            <a:r>
              <a:rPr lang="en-AU" dirty="0"/>
              <a:t>: this is the emergency number. You call this number if you need immediate assistance and to call an ambulance.</a:t>
            </a:r>
            <a:endParaRPr lang="it-IT" dirty="0"/>
          </a:p>
          <a:p>
            <a:pPr lvl="0"/>
            <a:r>
              <a:rPr lang="en-AU" b="1" dirty="0"/>
              <a:t>Call your GP, if you have one</a:t>
            </a:r>
            <a:r>
              <a:rPr lang="en-AU" dirty="0"/>
              <a:t>. Do not visit their ward, but call.</a:t>
            </a:r>
          </a:p>
          <a:p>
            <a:pPr lvl="0"/>
            <a:r>
              <a:rPr lang="it-IT" b="1" dirty="0"/>
              <a:t>Call  </a:t>
            </a:r>
            <a:r>
              <a:rPr lang="it-IT" b="1" dirty="0" err="1"/>
              <a:t>Milan’s</a:t>
            </a:r>
            <a:r>
              <a:rPr lang="it-IT" b="1" dirty="0"/>
              <a:t> </a:t>
            </a:r>
            <a:r>
              <a:rPr lang="it-IT" b="1" dirty="0" err="1"/>
              <a:t>after</a:t>
            </a:r>
            <a:r>
              <a:rPr lang="it-IT" b="1" dirty="0"/>
              <a:t> hour on-call </a:t>
            </a:r>
            <a:r>
              <a:rPr lang="it-IT" b="1" dirty="0" err="1"/>
              <a:t>doctor</a:t>
            </a:r>
            <a:r>
              <a:rPr lang="it-IT" b="1" dirty="0"/>
              <a:t> at 800 193 344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18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How to </a:t>
            </a:r>
            <a:r>
              <a:rPr lang="it-IT" dirty="0" err="1" smtClean="0"/>
              <a:t>Approach</a:t>
            </a:r>
            <a:r>
              <a:rPr lang="it-IT" dirty="0" smtClean="0"/>
              <a:t> </a:t>
            </a:r>
            <a:r>
              <a:rPr lang="it-IT" dirty="0" err="1"/>
              <a:t>R</a:t>
            </a:r>
            <a:r>
              <a:rPr lang="it-IT" dirty="0" err="1" smtClean="0"/>
              <a:t>ental</a:t>
            </a:r>
            <a:r>
              <a:rPr lang="it-IT" dirty="0" smtClean="0"/>
              <a:t> </a:t>
            </a:r>
            <a:r>
              <a:rPr lang="it-IT" dirty="0" err="1"/>
              <a:t>D</a:t>
            </a:r>
            <a:r>
              <a:rPr lang="it-IT" dirty="0" err="1" smtClean="0"/>
              <a:t>isputes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err="1" smtClean="0"/>
              <a:t>Guidelines</a:t>
            </a:r>
            <a:r>
              <a:rPr lang="it-IT" dirty="0" smtClean="0"/>
              <a:t> by </a:t>
            </a:r>
            <a:r>
              <a:rPr lang="it-IT" i="1" dirty="0" smtClean="0"/>
              <a:t>Unione Inquilini </a:t>
            </a:r>
            <a:r>
              <a:rPr lang="it-IT" dirty="0" err="1" smtClean="0"/>
              <a:t>now</a:t>
            </a:r>
            <a:r>
              <a:rPr lang="it-IT" dirty="0" smtClean="0"/>
              <a:t> </a:t>
            </a:r>
            <a:r>
              <a:rPr lang="it-IT" dirty="0" err="1" smtClean="0"/>
              <a:t>available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 smtClean="0"/>
              <a:t>Does</a:t>
            </a:r>
            <a:r>
              <a:rPr lang="it-IT" b="1" dirty="0" smtClean="0"/>
              <a:t> the </a:t>
            </a:r>
            <a:r>
              <a:rPr lang="it-IT" b="1" dirty="0" err="1" smtClean="0"/>
              <a:t>crisis</a:t>
            </a:r>
            <a:r>
              <a:rPr lang="it-IT" b="1" dirty="0" smtClean="0"/>
              <a:t> </a:t>
            </a:r>
            <a:r>
              <a:rPr lang="it-IT" b="1" dirty="0" err="1" smtClean="0"/>
              <a:t>change</a:t>
            </a:r>
            <a:r>
              <a:rPr lang="it-IT" b="1" dirty="0" smtClean="0"/>
              <a:t> </a:t>
            </a:r>
            <a:r>
              <a:rPr lang="it-IT" b="1" dirty="0" err="1" smtClean="0"/>
              <a:t>any</a:t>
            </a:r>
            <a:r>
              <a:rPr lang="it-IT" b="1" dirty="0" smtClean="0"/>
              <a:t> of </a:t>
            </a:r>
            <a:r>
              <a:rPr lang="it-IT" b="1" dirty="0" err="1" smtClean="0"/>
              <a:t>my</a:t>
            </a:r>
            <a:r>
              <a:rPr lang="it-IT" b="1" dirty="0" smtClean="0"/>
              <a:t> </a:t>
            </a:r>
            <a:r>
              <a:rPr lang="it-IT" b="1" dirty="0" err="1" smtClean="0"/>
              <a:t>rights</a:t>
            </a:r>
            <a:r>
              <a:rPr lang="it-IT" b="1" dirty="0" smtClean="0"/>
              <a:t> and </a:t>
            </a:r>
            <a:r>
              <a:rPr lang="it-IT" b="1" dirty="0" err="1" smtClean="0"/>
              <a:t>obligations</a:t>
            </a:r>
            <a:r>
              <a:rPr lang="it-IT" b="1" dirty="0" smtClean="0"/>
              <a:t>?</a:t>
            </a:r>
          </a:p>
          <a:p>
            <a:pPr marL="0" indent="0">
              <a:buNone/>
            </a:pPr>
            <a:r>
              <a:rPr lang="it-IT" b="1" dirty="0" err="1" smtClean="0"/>
              <a:t>Two</a:t>
            </a:r>
            <a:r>
              <a:rPr lang="it-IT" b="1" dirty="0" smtClean="0"/>
              <a:t> </a:t>
            </a:r>
            <a:r>
              <a:rPr lang="it-IT" b="1" dirty="0" err="1"/>
              <a:t>premises</a:t>
            </a:r>
            <a:r>
              <a:rPr lang="it-IT" b="1" dirty="0"/>
              <a:t>: </a:t>
            </a:r>
            <a:endParaRPr lang="it-IT" dirty="0"/>
          </a:p>
          <a:p>
            <a:r>
              <a:rPr lang="en-US" dirty="0" smtClean="0"/>
              <a:t>Even </a:t>
            </a:r>
            <a:r>
              <a:rPr lang="en-US" dirty="0"/>
              <a:t>though there are some legal </a:t>
            </a:r>
            <a:r>
              <a:rPr lang="en-US" dirty="0" smtClean="0"/>
              <a:t>tools </a:t>
            </a:r>
            <a:r>
              <a:rPr lang="en-US" dirty="0"/>
              <a:t>that can be called upon to protect the interests of students, the situation is new and not clearly outlined within the current </a:t>
            </a:r>
            <a:r>
              <a:rPr lang="en-US" dirty="0" smtClean="0"/>
              <a:t>legislation </a:t>
            </a:r>
            <a:endParaRPr lang="en-US" dirty="0"/>
          </a:p>
          <a:p>
            <a:r>
              <a:rPr lang="en-US" dirty="0" smtClean="0"/>
              <a:t>Till </a:t>
            </a:r>
            <a:r>
              <a:rPr lang="en-US" dirty="0"/>
              <a:t>now, no decree issued by the Italian government for the emergency has set special measures to protect international students or </a:t>
            </a:r>
            <a:r>
              <a:rPr lang="en-US" i="1" dirty="0" err="1"/>
              <a:t>fuori</a:t>
            </a:r>
            <a:r>
              <a:rPr lang="en-US" i="1" dirty="0"/>
              <a:t> </a:t>
            </a:r>
            <a:r>
              <a:rPr lang="en-US" i="1" dirty="0" err="1"/>
              <a:t>sede</a:t>
            </a:r>
            <a:r>
              <a:rPr lang="en-US" i="1" dirty="0"/>
              <a:t> </a:t>
            </a:r>
            <a:r>
              <a:rPr lang="en-US" dirty="0"/>
              <a:t>students </a:t>
            </a:r>
          </a:p>
        </p:txBody>
      </p:sp>
    </p:spTree>
    <p:extLst>
      <p:ext uri="{BB962C8B-B14F-4D97-AF65-F5344CB8AC3E}">
        <p14:creationId xmlns:p14="http://schemas.microsoft.com/office/powerpoint/2010/main" val="1859826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7077" y="848216"/>
            <a:ext cx="8046720" cy="1143000"/>
          </a:xfrm>
        </p:spPr>
        <p:txBody>
          <a:bodyPr/>
          <a:lstStyle/>
          <a:p>
            <a:r>
              <a:rPr lang="it-IT" dirty="0" err="1" smtClean="0"/>
              <a:t>Guidelines</a:t>
            </a:r>
            <a:r>
              <a:rPr lang="it-IT" dirty="0" smtClean="0"/>
              <a:t> </a:t>
            </a:r>
            <a:r>
              <a:rPr lang="it-IT" dirty="0"/>
              <a:t>by </a:t>
            </a:r>
            <a:r>
              <a:rPr lang="it-IT" i="1" dirty="0"/>
              <a:t>Unione </a:t>
            </a:r>
            <a:r>
              <a:rPr lang="it-IT" i="1" dirty="0" smtClean="0"/>
              <a:t>Inquilini, </a:t>
            </a:r>
            <a:r>
              <a:rPr lang="it-IT" dirty="0" err="1" smtClean="0"/>
              <a:t>Tenants</a:t>
            </a:r>
            <a:r>
              <a:rPr lang="it-IT" dirty="0" smtClean="0"/>
              <a:t>’ Union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91216"/>
            <a:ext cx="8229600" cy="37334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It can divide students</a:t>
            </a:r>
            <a:r>
              <a:rPr lang="en-US" dirty="0"/>
              <a:t>’ situations </a:t>
            </a:r>
            <a:r>
              <a:rPr lang="en-US" dirty="0" smtClean="0"/>
              <a:t>in </a:t>
            </a:r>
            <a:r>
              <a:rPr lang="en-US" dirty="0"/>
              <a:t>two main categories. </a:t>
            </a:r>
          </a:p>
          <a:p>
            <a:r>
              <a:rPr lang="en-US" dirty="0" smtClean="0"/>
              <a:t>Students </a:t>
            </a:r>
            <a:r>
              <a:rPr lang="en-US" dirty="0"/>
              <a:t>who had to leave their apartment in Milan to return to their home country </a:t>
            </a:r>
          </a:p>
          <a:p>
            <a:r>
              <a:rPr lang="en-US" dirty="0" smtClean="0"/>
              <a:t>Students </a:t>
            </a:r>
            <a:r>
              <a:rPr lang="en-US" dirty="0"/>
              <a:t>who, due to the crisis, are facing issues with the payment of the monthly </a:t>
            </a:r>
            <a:r>
              <a:rPr lang="en-US" dirty="0" smtClean="0"/>
              <a:t>rent </a:t>
            </a:r>
          </a:p>
          <a:p>
            <a:endParaRPr lang="it-IT" dirty="0" smtClean="0"/>
          </a:p>
          <a:p>
            <a:pPr marL="0" indent="0">
              <a:buNone/>
            </a:pPr>
            <a:r>
              <a:rPr lang="en-US" dirty="0" smtClean="0"/>
              <a:t>They have prepared two letter templates, to be sent to the landlord or the rental agency, that can be easily customized with an e-mail exchange between them and the student. </a:t>
            </a:r>
            <a:endParaRPr 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1653338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514"/>
            <a:ext cx="8229600" cy="917124"/>
          </a:xfrm>
        </p:spPr>
        <p:txBody>
          <a:bodyPr/>
          <a:lstStyle/>
          <a:p>
            <a:r>
              <a:rPr lang="it-IT" dirty="0" smtClean="0"/>
              <a:t>How to </a:t>
            </a:r>
            <a:r>
              <a:rPr lang="it-IT" dirty="0" err="1" smtClean="0"/>
              <a:t>activate</a:t>
            </a:r>
            <a:r>
              <a:rPr lang="it-IT" dirty="0" smtClean="0"/>
              <a:t> the service with Unione Inquilini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3886" y="1985211"/>
            <a:ext cx="8229600" cy="4525963"/>
          </a:xfrm>
        </p:spPr>
        <p:txBody>
          <a:bodyPr>
            <a:normAutofit/>
          </a:bodyPr>
          <a:lstStyle/>
          <a:p>
            <a:r>
              <a:rPr lang="it-IT" sz="3200" dirty="0" err="1" smtClean="0"/>
              <a:t>Fee</a:t>
            </a:r>
            <a:r>
              <a:rPr lang="it-IT" sz="3200" dirty="0" smtClean="0"/>
              <a:t>: 25 euro – 6 </a:t>
            </a:r>
            <a:r>
              <a:rPr lang="it-IT" sz="3200" dirty="0" err="1" smtClean="0"/>
              <a:t>months</a:t>
            </a:r>
            <a:r>
              <a:rPr lang="it-IT" sz="3200" dirty="0" smtClean="0"/>
              <a:t> </a:t>
            </a:r>
            <a:r>
              <a:rPr lang="it-IT" sz="3200" dirty="0" err="1" smtClean="0"/>
              <a:t>subscription</a:t>
            </a:r>
            <a:r>
              <a:rPr lang="it-IT" sz="3200" dirty="0" smtClean="0"/>
              <a:t> </a:t>
            </a:r>
            <a:r>
              <a:rPr lang="it-IT" sz="3200" dirty="0" err="1" smtClean="0"/>
              <a:t>fee</a:t>
            </a:r>
            <a:endParaRPr lang="it-IT" sz="3200" dirty="0" smtClean="0"/>
          </a:p>
          <a:p>
            <a:r>
              <a:rPr lang="it-IT" sz="3200" dirty="0" smtClean="0"/>
              <a:t>Privacy </a:t>
            </a:r>
            <a:r>
              <a:rPr lang="it-IT" sz="3200" dirty="0" err="1" smtClean="0"/>
              <a:t>form</a:t>
            </a:r>
            <a:endParaRPr lang="it-IT" sz="3200" dirty="0" smtClean="0"/>
          </a:p>
          <a:p>
            <a:r>
              <a:rPr lang="it-IT" sz="3200" dirty="0" smtClean="0"/>
              <a:t>Contact: </a:t>
            </a:r>
            <a:r>
              <a:rPr lang="it-IT" sz="3200" dirty="0" smtClean="0">
                <a:hlinkClick r:id="rId2"/>
              </a:rPr>
              <a:t>unioneinquilinimilano@cub.it</a:t>
            </a:r>
            <a:r>
              <a:rPr lang="it-IT" sz="3200" dirty="0" smtClean="0"/>
              <a:t> 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924016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7240" y="2272197"/>
            <a:ext cx="4244741" cy="1116213"/>
          </a:xfrm>
        </p:spPr>
        <p:txBody>
          <a:bodyPr>
            <a:noAutofit/>
          </a:bodyPr>
          <a:lstStyle/>
          <a:p>
            <a:pPr algn="ctr"/>
            <a:r>
              <a:rPr lang="it-IT" sz="6000" dirty="0"/>
              <a:t>Q&amp;A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0104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71286" y="592272"/>
            <a:ext cx="3426594" cy="927997"/>
          </a:xfrm>
        </p:spPr>
        <p:txBody>
          <a:bodyPr>
            <a:normAutofit/>
          </a:bodyPr>
          <a:lstStyle/>
          <a:p>
            <a:r>
              <a:rPr lang="it-IT" sz="3600" dirty="0"/>
              <a:t>How to </a:t>
            </a:r>
            <a:r>
              <a:rPr lang="it-IT" sz="3600" dirty="0" err="1"/>
              <a:t>reach</a:t>
            </a:r>
            <a:r>
              <a:rPr lang="it-IT" sz="3600" dirty="0"/>
              <a:t> </a:t>
            </a:r>
            <a:r>
              <a:rPr lang="it-IT" sz="3600" dirty="0" err="1"/>
              <a:t>us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72114" y="2107933"/>
            <a:ext cx="4624939" cy="3310564"/>
          </a:xfrm>
        </p:spPr>
        <p:txBody>
          <a:bodyPr>
            <a:normAutofit/>
          </a:bodyPr>
          <a:lstStyle/>
          <a:p>
            <a:pPr marL="0" indent="0" algn="ctr" defTabSz="91440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it-IT" sz="3200" kern="0" dirty="0"/>
              <a:t>iso@mip.polimi.it</a:t>
            </a:r>
          </a:p>
          <a:p>
            <a:pPr marL="0" indent="0" algn="ctr" defTabSz="91440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it-IT" sz="3200" kern="0" dirty="0" smtClean="0">
                <a:hlinkClick r:id="rId2"/>
              </a:rPr>
              <a:t>www.som.polimi.it/iso</a:t>
            </a:r>
            <a:r>
              <a:rPr lang="it-IT" sz="3200" kern="0" dirty="0" smtClean="0"/>
              <a:t> </a:t>
            </a:r>
            <a:endParaRPr lang="it-IT" sz="3200" kern="0" dirty="0"/>
          </a:p>
          <a:p>
            <a:pPr algn="ctr" defTabSz="914400">
              <a:spcBef>
                <a:spcPts val="600"/>
              </a:spcBef>
              <a:spcAft>
                <a:spcPts val="600"/>
              </a:spcAft>
              <a:buSzPct val="100000"/>
            </a:pPr>
            <a:endParaRPr lang="it-IT" sz="3200" kern="0" dirty="0"/>
          </a:p>
        </p:txBody>
      </p:sp>
    </p:spTree>
    <p:extLst>
      <p:ext uri="{BB962C8B-B14F-4D97-AF65-F5344CB8AC3E}">
        <p14:creationId xmlns:p14="http://schemas.microsoft.com/office/powerpoint/2010/main" val="13245497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91440" tIns="45720" rIns="91440" bIns="45720" rtlCol="0">
        <a:normAutofit/>
      </a:bodyPr>
      <a:lstStyle>
        <a:defPPr algn="r">
          <a:defRPr sz="1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458CA1AA961B4C95AAD566B09BA935" ma:contentTypeVersion="0" ma:contentTypeDescription="Create a new document." ma:contentTypeScope="" ma:versionID="ccd33ccc02972a430b6b4f7d90ee727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10C402-2F42-42D5-A626-AF3AC67BD2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84BB4A9-9B38-4F70-ABBD-98FE033C3C41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3BB5C24-3551-4AD7-9FD2-070178D466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1362</TotalTime>
  <Words>483</Words>
  <Application>Microsoft Office PowerPoint</Application>
  <PresentationFormat>Presentazione su schermo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di Office</vt:lpstr>
      <vt:lpstr>Covid-19 Updates ISO4You </vt:lpstr>
      <vt:lpstr>What’s new, and what to remember</vt:lpstr>
      <vt:lpstr>Students in Italy</vt:lpstr>
      <vt:lpstr>How to Approach Rental Disputes  Guidelines by Unione Inquilini now available</vt:lpstr>
      <vt:lpstr>Guidelines by Unione Inquilini, Tenants’ Union</vt:lpstr>
      <vt:lpstr>How to activate the service with Unione Inquilini</vt:lpstr>
      <vt:lpstr>Q&amp;A  </vt:lpstr>
      <vt:lpstr>How to reach us</vt:lpstr>
    </vt:vector>
  </TitlesOfParts>
  <Company>mip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Slide</dc:title>
  <dc:creator>Francesca Pastonchi</dc:creator>
  <cp:lastModifiedBy>Sara Cuko</cp:lastModifiedBy>
  <cp:revision>190</cp:revision>
  <dcterms:created xsi:type="dcterms:W3CDTF">2015-03-04T11:53:36Z</dcterms:created>
  <dcterms:modified xsi:type="dcterms:W3CDTF">2020-04-16T09:02:37Z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0x01010004458CA1AA961B4C95AAD566B09BA935</vt:lpwstr>
  </property>
</Properties>
</file>