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sldIdLst>
    <p:sldId id="261" r:id="rId5"/>
    <p:sldId id="257" r:id="rId6"/>
    <p:sldId id="277" r:id="rId7"/>
    <p:sldId id="280" r:id="rId8"/>
    <p:sldId id="282" r:id="rId9"/>
    <p:sldId id="281" r:id="rId10"/>
    <p:sldId id="278" r:id="rId11"/>
    <p:sldId id="285" r:id="rId12"/>
    <p:sldId id="279" r:id="rId13"/>
    <p:sldId id="286" r:id="rId14"/>
    <p:sldId id="287" r:id="rId15"/>
    <p:sldId id="288" r:id="rId16"/>
    <p:sldId id="276" r:id="rId17"/>
    <p:sldId id="273" r:id="rId18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88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61"/>
    <p:restoredTop sz="94633"/>
  </p:normalViewPr>
  <p:slideViewPr>
    <p:cSldViewPr snapToGrid="0" snapToObjects="1">
      <p:cViewPr varScale="1">
        <p:scale>
          <a:sx n="86" d="100"/>
          <a:sy n="86" d="100"/>
        </p:scale>
        <p:origin x="669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A32FA-689D-B549-934D-453F92A7A35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67BD7-AB0B-E740-B918-54B38D38E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5303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14409" y="3316799"/>
            <a:ext cx="7743791" cy="491016"/>
          </a:xfrm>
        </p:spPr>
        <p:txBody>
          <a:bodyPr>
            <a:noAutofit/>
          </a:bodyPr>
          <a:lstStyle>
            <a:lvl1pPr algn="ctr">
              <a:defRPr sz="3800" b="0" i="0">
                <a:latin typeface="+mn-lt"/>
                <a:cs typeface="Arial"/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14409" y="4065020"/>
            <a:ext cx="7743791" cy="580834"/>
          </a:xfrm>
        </p:spPr>
        <p:txBody>
          <a:bodyPr>
            <a:normAutofit/>
          </a:bodyPr>
          <a:lstStyle>
            <a:lvl1pPr marL="0" indent="0" algn="ctr">
              <a:buNone/>
              <a:defRPr sz="2000" b="0" i="0">
                <a:solidFill>
                  <a:schemeClr val="tx1">
                    <a:tint val="75000"/>
                  </a:schemeClr>
                </a:solidFill>
                <a:latin typeface="+mn-lt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695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544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99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58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23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4824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4306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19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1660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728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254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838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199" y="6356350"/>
            <a:ext cx="2425427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79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9014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535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407788" cy="365125"/>
          </a:xfrm>
        </p:spPr>
        <p:txBody>
          <a:bodyPr/>
          <a:lstStyle/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907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AAD09-1C82-FD45-B72F-64AF07B0037D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0553F-AB58-BB40-B1E5-B3CC067F59C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563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rgbClr val="548896"/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info/live-work-travel-eu/health/coronavirus-response_e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m.polimi.it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tezionecivile.gov.it/en/risk-activities/health-risk/emergencies/coronavirus" TargetMode="External"/><Relationship Id="rId7" Type="http://schemas.openxmlformats.org/officeDocument/2006/relationships/hyperlink" Target="http://www.salute.gov.it/portale/nuovocoronavirus/dettaglioFaqNuovoCoronavirus.jsp?lingua=italiano&amp;id=228#11" TargetMode="External"/><Relationship Id="rId2" Type="http://schemas.openxmlformats.org/officeDocument/2006/relationships/hyperlink" Target="https://www.en.regione.lombardia.it/wps/portal/site/en-regione-lombardia/health/covid-1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nsa.it/english/" TargetMode="External"/><Relationship Id="rId5" Type="http://schemas.openxmlformats.org/officeDocument/2006/relationships/hyperlink" Target="https://www.who.int/emergencies/diseases/novel-coronavirus-2019" TargetMode="External"/><Relationship Id="rId4" Type="http://schemas.openxmlformats.org/officeDocument/2006/relationships/hyperlink" Target="http://www.protezionecivile.gov.it/en_GB/media-communication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terno.gov.it/sites/default/files/allegati/nuovo_modello_autodichiarazione_23.03.2020_compilabil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426017" y="3156354"/>
            <a:ext cx="8071782" cy="935406"/>
          </a:xfrm>
        </p:spPr>
        <p:txBody>
          <a:bodyPr/>
          <a:lstStyle/>
          <a:p>
            <a:r>
              <a:rPr lang="it-IT" dirty="0"/>
              <a:t>Covid-19 </a:t>
            </a:r>
            <a:r>
              <a:rPr lang="it-IT" dirty="0" smtClean="0"/>
              <a:t>Impact</a:t>
            </a:r>
            <a:r>
              <a:rPr lang="it-IT" dirty="0"/>
              <a:t>: Q&amp;A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b="1" dirty="0"/>
              <a:t>ISO4You</a:t>
            </a:r>
            <a:br>
              <a:rPr lang="it-IT" sz="3200" b="1" dirty="0"/>
            </a:br>
            <a:endParaRPr lang="it-IT" sz="3200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90013" y="4451979"/>
            <a:ext cx="7743791" cy="580834"/>
          </a:xfrm>
        </p:spPr>
        <p:txBody>
          <a:bodyPr/>
          <a:lstStyle/>
          <a:p>
            <a:r>
              <a:rPr lang="it-IT" dirty="0"/>
              <a:t>24/03/2020</a:t>
            </a:r>
          </a:p>
        </p:txBody>
      </p:sp>
    </p:spTree>
    <p:extLst>
      <p:ext uri="{BB962C8B-B14F-4D97-AF65-F5344CB8AC3E}">
        <p14:creationId xmlns:p14="http://schemas.microsoft.com/office/powerpoint/2010/main" val="3176491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0889" y="1487422"/>
            <a:ext cx="8229600" cy="1143000"/>
          </a:xfrm>
        </p:spPr>
        <p:txBody>
          <a:bodyPr/>
          <a:lstStyle/>
          <a:p>
            <a:r>
              <a:rPr lang="it-IT" dirty="0" smtClean="0"/>
              <a:t>Q3: Can I </a:t>
            </a:r>
            <a:r>
              <a:rPr lang="it-IT" dirty="0" err="1" smtClean="0"/>
              <a:t>move</a:t>
            </a:r>
            <a:r>
              <a:rPr lang="it-IT" dirty="0" smtClean="0"/>
              <a:t> in Europe?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33575"/>
            <a:ext cx="8229600" cy="3392588"/>
          </a:xfrm>
        </p:spPr>
        <p:txBody>
          <a:bodyPr/>
          <a:lstStyle/>
          <a:p>
            <a:r>
              <a:rPr lang="en-AU" dirty="0"/>
              <a:t>It is not recommended</a:t>
            </a:r>
          </a:p>
          <a:p>
            <a:r>
              <a:rPr lang="en-AU" dirty="0"/>
              <a:t>Check with the embassy for the updated </a:t>
            </a:r>
            <a:r>
              <a:rPr lang="en-AU" dirty="0" smtClean="0"/>
              <a:t>regulations: </a:t>
            </a:r>
            <a:endParaRPr lang="en-AU" dirty="0"/>
          </a:p>
          <a:p>
            <a:pPr marL="400050" lvl="1" indent="0">
              <a:buNone/>
            </a:pPr>
            <a:r>
              <a:rPr lang="en-AU" dirty="0">
                <a:hlinkClick r:id="rId2"/>
              </a:rPr>
              <a:t>https://ec.europa.eu/info/live-work-travel-eu/health/coronavirus-response_en</a:t>
            </a:r>
            <a:endParaRPr lang="en-AU" dirty="0"/>
          </a:p>
          <a:p>
            <a:pPr marL="342900" lvl="1" indent="-342900">
              <a:buFont typeface="Arial"/>
              <a:buChar char="•"/>
            </a:pPr>
            <a:r>
              <a:rPr lang="it-IT" sz="2400" dirty="0" err="1" smtClean="0"/>
              <a:t>External</a:t>
            </a:r>
            <a:r>
              <a:rPr lang="it-IT" sz="2400" dirty="0" smtClean="0"/>
              <a:t> </a:t>
            </a:r>
            <a:r>
              <a:rPr lang="it-IT" sz="2400" dirty="0" err="1" smtClean="0"/>
              <a:t>borders</a:t>
            </a:r>
            <a:r>
              <a:rPr lang="it-IT" sz="2400" dirty="0" smtClean="0"/>
              <a:t> are </a:t>
            </a:r>
            <a:r>
              <a:rPr lang="it-IT" sz="2400" dirty="0" err="1" smtClean="0"/>
              <a:t>closed</a:t>
            </a:r>
            <a:r>
              <a:rPr lang="it-IT" sz="2400" dirty="0" smtClean="0"/>
              <a:t> </a:t>
            </a:r>
            <a:r>
              <a:rPr lang="it-IT" sz="2400" dirty="0" err="1" smtClean="0"/>
              <a:t>until</a:t>
            </a:r>
            <a:r>
              <a:rPr lang="it-IT" sz="2400" dirty="0" smtClean="0"/>
              <a:t> April 16th</a:t>
            </a:r>
            <a:endParaRPr lang="it-IT" sz="2400" dirty="0"/>
          </a:p>
          <a:p>
            <a:pPr marL="342900" lvl="1" indent="-342900">
              <a:buFont typeface="Arial"/>
              <a:buChar char="•"/>
            </a:pPr>
            <a:r>
              <a:rPr lang="it-IT" sz="2400" dirty="0"/>
              <a:t>Italy </a:t>
            </a:r>
            <a:r>
              <a:rPr lang="it-IT" sz="2400" dirty="0" err="1"/>
              <a:t>bans</a:t>
            </a:r>
            <a:r>
              <a:rPr lang="it-IT" sz="2400" dirty="0"/>
              <a:t> </a:t>
            </a:r>
            <a:r>
              <a:rPr lang="it-IT" sz="2400" dirty="0" err="1"/>
              <a:t>moving</a:t>
            </a:r>
            <a:r>
              <a:rPr lang="it-IT" sz="2400" dirty="0"/>
              <a:t> out of the city </a:t>
            </a:r>
            <a:r>
              <a:rPr lang="it-IT" sz="2400" dirty="0" err="1"/>
              <a:t>where</a:t>
            </a:r>
            <a:r>
              <a:rPr lang="it-IT" sz="2400" dirty="0"/>
              <a:t> </a:t>
            </a:r>
            <a:r>
              <a:rPr lang="it-IT" sz="2400" dirty="0" err="1"/>
              <a:t>you</a:t>
            </a:r>
            <a:r>
              <a:rPr lang="it-IT" sz="2400" dirty="0"/>
              <a:t> are </a:t>
            </a:r>
            <a:r>
              <a:rPr lang="it-IT" sz="2400" dirty="0" err="1"/>
              <a:t>domiciled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10056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0889" y="1487422"/>
            <a:ext cx="8229600" cy="1143000"/>
          </a:xfrm>
        </p:spPr>
        <p:txBody>
          <a:bodyPr/>
          <a:lstStyle/>
          <a:p>
            <a:r>
              <a:rPr lang="it-IT" dirty="0" smtClean="0"/>
              <a:t>Q4: Can I </a:t>
            </a:r>
            <a:r>
              <a:rPr lang="it-IT" dirty="0" err="1" smtClean="0"/>
              <a:t>enter</a:t>
            </a:r>
            <a:r>
              <a:rPr lang="it-IT" dirty="0" smtClean="0"/>
              <a:t> Italy and </a:t>
            </a:r>
            <a:r>
              <a:rPr lang="it-IT" dirty="0" err="1" smtClean="0"/>
              <a:t>how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33575"/>
            <a:ext cx="8229600" cy="3392588"/>
          </a:xfrm>
        </p:spPr>
        <p:txBody>
          <a:bodyPr/>
          <a:lstStyle/>
          <a:p>
            <a:r>
              <a:rPr lang="en-AU" dirty="0"/>
              <a:t>The situation is evolving. Keep updated with regulations</a:t>
            </a:r>
          </a:p>
          <a:p>
            <a:r>
              <a:rPr lang="en-AU" dirty="0"/>
              <a:t>Contact </a:t>
            </a:r>
            <a:r>
              <a:rPr lang="en-AU" dirty="0" smtClean="0"/>
              <a:t>the ISO </a:t>
            </a:r>
            <a:r>
              <a:rPr lang="en-AU" dirty="0"/>
              <a:t>and </a:t>
            </a:r>
            <a:r>
              <a:rPr lang="en-AU" dirty="0" smtClean="0"/>
              <a:t>the Italian </a:t>
            </a:r>
            <a:r>
              <a:rPr lang="en-AU" dirty="0"/>
              <a:t>embassy before your re-entry</a:t>
            </a:r>
          </a:p>
        </p:txBody>
      </p:sp>
    </p:spTree>
    <p:extLst>
      <p:ext uri="{BB962C8B-B14F-4D97-AF65-F5344CB8AC3E}">
        <p14:creationId xmlns:p14="http://schemas.microsoft.com/office/powerpoint/2010/main" val="2099507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0889" y="1487422"/>
            <a:ext cx="8229600" cy="1143000"/>
          </a:xfrm>
        </p:spPr>
        <p:txBody>
          <a:bodyPr/>
          <a:lstStyle/>
          <a:p>
            <a:r>
              <a:rPr lang="it-IT" dirty="0" smtClean="0"/>
              <a:t>Q5: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</a:t>
            </a:r>
            <a:r>
              <a:rPr lang="it-IT" dirty="0" err="1" smtClean="0"/>
              <a:t>happen</a:t>
            </a:r>
            <a:r>
              <a:rPr lang="it-IT" dirty="0" smtClean="0"/>
              <a:t> with the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dirty="0" err="1" smtClean="0"/>
              <a:t>permit</a:t>
            </a:r>
            <a:r>
              <a:rPr lang="it-IT" dirty="0" smtClean="0"/>
              <a:t> of stay </a:t>
            </a:r>
            <a:r>
              <a:rPr lang="it-IT" dirty="0" err="1" smtClean="0"/>
              <a:t>application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33575"/>
            <a:ext cx="8229600" cy="3392588"/>
          </a:xfrm>
        </p:spPr>
        <p:txBody>
          <a:bodyPr/>
          <a:lstStyle/>
          <a:p>
            <a:r>
              <a:rPr lang="en-AU" dirty="0"/>
              <a:t>Check the status of your permit application online</a:t>
            </a:r>
          </a:p>
          <a:p>
            <a:r>
              <a:rPr lang="en-AU" dirty="0"/>
              <a:t>For the moment, all permit procedures are suspended for 30 days. Wait for further notice </a:t>
            </a:r>
          </a:p>
        </p:txBody>
      </p:sp>
    </p:spTree>
    <p:extLst>
      <p:ext uri="{BB962C8B-B14F-4D97-AF65-F5344CB8AC3E}">
        <p14:creationId xmlns:p14="http://schemas.microsoft.com/office/powerpoint/2010/main" val="17624174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06314" y="2267067"/>
            <a:ext cx="4244741" cy="1116213"/>
          </a:xfrm>
        </p:spPr>
        <p:txBody>
          <a:bodyPr>
            <a:noAutofit/>
          </a:bodyPr>
          <a:lstStyle/>
          <a:p>
            <a:pPr algn="ctr"/>
            <a:r>
              <a:rPr lang="it-IT" sz="6000" dirty="0"/>
              <a:t>Q&amp;A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3209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286" y="592272"/>
            <a:ext cx="3426594" cy="927997"/>
          </a:xfrm>
        </p:spPr>
        <p:txBody>
          <a:bodyPr>
            <a:normAutofit/>
          </a:bodyPr>
          <a:lstStyle/>
          <a:p>
            <a:r>
              <a:rPr lang="it-IT" sz="3600" dirty="0"/>
              <a:t>How to </a:t>
            </a:r>
            <a:r>
              <a:rPr lang="it-IT" sz="3600" dirty="0" err="1"/>
              <a:t>reach</a:t>
            </a:r>
            <a:r>
              <a:rPr lang="it-IT" sz="3600" dirty="0"/>
              <a:t> </a:t>
            </a:r>
            <a:r>
              <a:rPr lang="it-IT" sz="3600" dirty="0" err="1"/>
              <a:t>us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872114" y="2107933"/>
            <a:ext cx="4624939" cy="3310564"/>
          </a:xfrm>
        </p:spPr>
        <p:txBody>
          <a:bodyPr>
            <a:normAutofit/>
          </a:bodyPr>
          <a:lstStyle/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it-IT" sz="3200" kern="0" dirty="0"/>
              <a:t>iso@mip.polimi.it</a:t>
            </a:r>
          </a:p>
          <a:p>
            <a:pPr marL="0" indent="0" algn="ctr" defTabSz="914400"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it-IT" sz="3200" kern="0" dirty="0">
                <a:hlinkClick r:id="rId3"/>
              </a:rPr>
              <a:t>www.som.polimi.it</a:t>
            </a:r>
            <a:endParaRPr lang="it-IT" sz="3200" kern="0" dirty="0"/>
          </a:p>
          <a:p>
            <a:pPr algn="ctr" defTabSz="914400">
              <a:spcBef>
                <a:spcPts val="600"/>
              </a:spcBef>
              <a:spcAft>
                <a:spcPts val="600"/>
              </a:spcAft>
              <a:buSzPct val="100000"/>
            </a:pPr>
            <a:endParaRPr lang="it-IT" sz="3200" kern="0" dirty="0"/>
          </a:p>
        </p:txBody>
      </p:sp>
    </p:spTree>
    <p:extLst>
      <p:ext uri="{BB962C8B-B14F-4D97-AF65-F5344CB8AC3E}">
        <p14:creationId xmlns:p14="http://schemas.microsoft.com/office/powerpoint/2010/main" val="2780471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70870"/>
            <a:ext cx="8229600" cy="878913"/>
          </a:xfrm>
        </p:spPr>
        <p:txBody>
          <a:bodyPr/>
          <a:lstStyle/>
          <a:p>
            <a:r>
              <a:rPr lang="it-IT" dirty="0" smtClean="0"/>
              <a:t>Covid-19: </a:t>
            </a:r>
            <a:r>
              <a:rPr lang="it-IT" dirty="0" err="1"/>
              <a:t>Current</a:t>
            </a:r>
            <a:r>
              <a:rPr lang="it-IT" dirty="0"/>
              <a:t> Situation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9105" y="2890912"/>
            <a:ext cx="7270865" cy="17373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/>
              <a:t>In Italy</a:t>
            </a:r>
          </a:p>
          <a:p>
            <a:r>
              <a:rPr lang="en-AU" dirty="0"/>
              <a:t>National Measures for Containment: STAY AT HOME</a:t>
            </a:r>
          </a:p>
          <a:p>
            <a:r>
              <a:rPr lang="it-IT" dirty="0" err="1"/>
              <a:t>Guaranteed</a:t>
            </a:r>
            <a:r>
              <a:rPr lang="it-IT" dirty="0"/>
              <a:t> </a:t>
            </a:r>
            <a:r>
              <a:rPr lang="it-IT" dirty="0" err="1"/>
              <a:t>services</a:t>
            </a:r>
            <a:endParaRPr lang="it-IT" dirty="0"/>
          </a:p>
          <a:p>
            <a:r>
              <a:rPr lang="it-IT" dirty="0"/>
              <a:t>National Data</a:t>
            </a:r>
            <a:endParaRPr lang="en-AU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809105" y="4628273"/>
            <a:ext cx="8229600" cy="16719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AU" dirty="0"/>
              <a:t>At MIP </a:t>
            </a:r>
          </a:p>
          <a:p>
            <a:r>
              <a:rPr lang="en-AU" dirty="0"/>
              <a:t>MIP is running – Adjusting all Services</a:t>
            </a:r>
          </a:p>
          <a:p>
            <a:r>
              <a:rPr lang="en-AU" dirty="0"/>
              <a:t>Distant but on hand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809105" y="1153551"/>
            <a:ext cx="8229600" cy="17373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AU" dirty="0"/>
              <a:t>In the World</a:t>
            </a:r>
          </a:p>
          <a:p>
            <a:r>
              <a:rPr lang="en-AU" dirty="0"/>
              <a:t>Pandemic</a:t>
            </a:r>
          </a:p>
          <a:p>
            <a:r>
              <a:rPr lang="en-AU" dirty="0"/>
              <a:t>WHO, Italian National Health Bureau, Press, Embassies</a:t>
            </a:r>
          </a:p>
          <a:p>
            <a:r>
              <a:rPr lang="en-AU" dirty="0"/>
              <a:t>Back to normality? China, South </a:t>
            </a:r>
            <a:r>
              <a:rPr lang="en-AU" dirty="0" smtClean="0"/>
              <a:t>Korea</a:t>
            </a:r>
            <a:r>
              <a:rPr lang="en-AU" dirty="0"/>
              <a:t>, Singapore </a:t>
            </a:r>
          </a:p>
        </p:txBody>
      </p:sp>
    </p:spTree>
    <p:extLst>
      <p:ext uri="{BB962C8B-B14F-4D97-AF65-F5344CB8AC3E}">
        <p14:creationId xmlns:p14="http://schemas.microsoft.com/office/powerpoint/2010/main" val="309937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66078"/>
            <a:ext cx="8229600" cy="829676"/>
          </a:xfrm>
        </p:spPr>
        <p:txBody>
          <a:bodyPr/>
          <a:lstStyle/>
          <a:p>
            <a:r>
              <a:rPr lang="it-IT" dirty="0"/>
              <a:t>Students in </a:t>
            </a:r>
            <a:r>
              <a:rPr lang="it-IT" dirty="0" err="1"/>
              <a:t>Italy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5754"/>
            <a:ext cx="8229600" cy="51681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b="1" dirty="0" smtClean="0"/>
              <a:t>COVID-19 </a:t>
            </a:r>
            <a:r>
              <a:rPr lang="en-AU" b="1" dirty="0"/>
              <a:t>Information and Emergency telephone numbers</a:t>
            </a:r>
            <a:endParaRPr lang="it-IT" dirty="0"/>
          </a:p>
          <a:p>
            <a:pPr lvl="0"/>
            <a:r>
              <a:rPr lang="en-AU" b="1" dirty="0"/>
              <a:t>1500</a:t>
            </a:r>
            <a:r>
              <a:rPr lang="en-AU" dirty="0"/>
              <a:t>: this number of the Ministry of Health is for general information on governmental provisions, recommendations on how to protect yourself, transmissions modes, virus </a:t>
            </a:r>
            <a:r>
              <a:rPr lang="en-AU" dirty="0" smtClean="0"/>
              <a:t>incubation, symptoms, how </a:t>
            </a:r>
            <a:r>
              <a:rPr lang="en-AU" dirty="0"/>
              <a:t>C</a:t>
            </a:r>
            <a:r>
              <a:rPr lang="en-AU" dirty="0" smtClean="0"/>
              <a:t>ovid-19 </a:t>
            </a:r>
            <a:r>
              <a:rPr lang="en-AU" dirty="0"/>
              <a:t>spreads, </a:t>
            </a:r>
            <a:r>
              <a:rPr lang="en-AU" dirty="0" smtClean="0"/>
              <a:t>when </a:t>
            </a:r>
            <a:r>
              <a:rPr lang="en-AU" dirty="0"/>
              <a:t>isolation or quarantine become necessary</a:t>
            </a:r>
            <a:endParaRPr lang="it-IT" dirty="0"/>
          </a:p>
          <a:p>
            <a:pPr lvl="0"/>
            <a:r>
              <a:rPr lang="en-AU" b="1" dirty="0"/>
              <a:t>800.894.545</a:t>
            </a:r>
            <a:r>
              <a:rPr lang="en-AU" dirty="0"/>
              <a:t>: this is the Lombardy Region </a:t>
            </a:r>
            <a:r>
              <a:rPr lang="en-AU" dirty="0" smtClean="0"/>
              <a:t>Covid-19 </a:t>
            </a:r>
            <a:r>
              <a:rPr lang="en-AU" dirty="0"/>
              <a:t>dedicated number for health related queries. You can call this number for a pre-assessment on your symptoms if you have doubts you have been infected, but are still well; you must call this number if you learn you have been in contact with someone who is now positive to the Covid-19. The operator will ask you several questions and will guide you about any next steps to take. Ask to speak with an English speaking operator: “</a:t>
            </a:r>
            <a:r>
              <a:rPr lang="en-AU" dirty="0" err="1"/>
              <a:t>Parla</a:t>
            </a:r>
            <a:r>
              <a:rPr lang="en-AU" dirty="0"/>
              <a:t> </a:t>
            </a:r>
            <a:r>
              <a:rPr lang="en-AU" dirty="0" err="1"/>
              <a:t>inglese</a:t>
            </a:r>
            <a:r>
              <a:rPr lang="en-AU" dirty="0"/>
              <a:t>?”</a:t>
            </a:r>
            <a:endParaRPr lang="it-IT" dirty="0"/>
          </a:p>
          <a:p>
            <a:pPr lvl="0"/>
            <a:r>
              <a:rPr lang="en-AU" b="1" dirty="0"/>
              <a:t>112</a:t>
            </a:r>
            <a:r>
              <a:rPr lang="en-AU" dirty="0"/>
              <a:t>: this is the emergency number. You call this number if you need immediate assistance and to call an ambulance.</a:t>
            </a:r>
            <a:endParaRPr lang="it-IT" dirty="0"/>
          </a:p>
          <a:p>
            <a:pPr lvl="0"/>
            <a:r>
              <a:rPr lang="en-AU" b="1" dirty="0"/>
              <a:t>Call your GP, if you have one</a:t>
            </a:r>
            <a:r>
              <a:rPr lang="en-AU" dirty="0"/>
              <a:t>. Do not visit their ward, but call.</a:t>
            </a:r>
          </a:p>
          <a:p>
            <a:pPr lvl="0"/>
            <a:r>
              <a:rPr lang="it-IT" b="1" dirty="0"/>
              <a:t>Call </a:t>
            </a:r>
            <a:r>
              <a:rPr lang="it-IT" b="1" dirty="0" err="1" smtClean="0"/>
              <a:t>Milan’s</a:t>
            </a:r>
            <a:r>
              <a:rPr lang="it-IT" b="1" dirty="0" smtClean="0"/>
              <a:t> </a:t>
            </a:r>
            <a:r>
              <a:rPr lang="it-IT" b="1" dirty="0" err="1"/>
              <a:t>after</a:t>
            </a:r>
            <a:r>
              <a:rPr lang="it-IT" b="1" dirty="0"/>
              <a:t> hour on-call </a:t>
            </a:r>
            <a:r>
              <a:rPr lang="it-IT" b="1" dirty="0" err="1"/>
              <a:t>doctor</a:t>
            </a:r>
            <a:r>
              <a:rPr lang="it-IT" b="1" dirty="0"/>
              <a:t> </a:t>
            </a:r>
            <a:r>
              <a:rPr lang="it-IT" b="1" dirty="0" err="1"/>
              <a:t>at</a:t>
            </a:r>
            <a:r>
              <a:rPr lang="it-IT" b="1" dirty="0"/>
              <a:t> </a:t>
            </a:r>
            <a:r>
              <a:rPr lang="it-IT" b="1" dirty="0" smtClean="0"/>
              <a:t>800.193.344</a:t>
            </a:r>
            <a:endParaRPr lang="it-IT" b="1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20802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90888"/>
            <a:ext cx="8229600" cy="926750"/>
          </a:xfrm>
        </p:spPr>
        <p:txBody>
          <a:bodyPr/>
          <a:lstStyle/>
          <a:p>
            <a:r>
              <a:rPr lang="it-IT" dirty="0"/>
              <a:t>Students in </a:t>
            </a:r>
            <a:r>
              <a:rPr lang="it-IT" dirty="0" err="1"/>
              <a:t>Italy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18953"/>
            <a:ext cx="8229600" cy="49377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/>
              <a:t>COVID-19 </a:t>
            </a:r>
            <a:r>
              <a:rPr lang="en-AU" b="1" dirty="0" smtClean="0"/>
              <a:t>Stay </a:t>
            </a:r>
            <a:r>
              <a:rPr lang="it-IT" b="1" dirty="0"/>
              <a:t>up to date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The situation in Italy, </a:t>
            </a:r>
            <a:r>
              <a:rPr lang="it-IT" dirty="0" err="1"/>
              <a:t>as</a:t>
            </a:r>
            <a:r>
              <a:rPr lang="it-IT" dirty="0"/>
              <a:t> in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,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constantly</a:t>
            </a:r>
            <a:r>
              <a:rPr lang="it-IT" dirty="0"/>
              <a:t> </a:t>
            </a:r>
            <a:r>
              <a:rPr lang="it-IT" dirty="0" err="1"/>
              <a:t>evolving</a:t>
            </a:r>
            <a:r>
              <a:rPr lang="it-IT" dirty="0"/>
              <a:t>. You can </a:t>
            </a:r>
            <a:r>
              <a:rPr lang="it-IT" dirty="0" err="1"/>
              <a:t>find</a:t>
            </a:r>
            <a:r>
              <a:rPr lang="it-IT" dirty="0"/>
              <a:t> </a:t>
            </a:r>
            <a:r>
              <a:rPr lang="it-IT" dirty="0" smtClean="0"/>
              <a:t>up-to-date </a:t>
            </a:r>
            <a:r>
              <a:rPr lang="it-IT" dirty="0"/>
              <a:t>information in English </a:t>
            </a:r>
            <a:r>
              <a:rPr lang="it-IT" dirty="0" err="1"/>
              <a:t>concerning</a:t>
            </a:r>
            <a:r>
              <a:rPr lang="it-IT" dirty="0"/>
              <a:t> the spread of COVID-19 and </a:t>
            </a:r>
            <a:r>
              <a:rPr lang="it-IT" dirty="0" err="1"/>
              <a:t>associated</a:t>
            </a:r>
            <a:r>
              <a:rPr lang="it-IT" dirty="0"/>
              <a:t> policy </a:t>
            </a:r>
            <a:r>
              <a:rPr lang="it-IT" dirty="0" err="1"/>
              <a:t>measures</a:t>
            </a:r>
            <a:r>
              <a:rPr lang="it-IT" dirty="0"/>
              <a:t> at the </a:t>
            </a:r>
            <a:r>
              <a:rPr lang="it-IT" dirty="0" err="1"/>
              <a:t>following</a:t>
            </a:r>
            <a:r>
              <a:rPr lang="it-IT" dirty="0"/>
              <a:t> </a:t>
            </a:r>
            <a:r>
              <a:rPr lang="it-IT" dirty="0" err="1"/>
              <a:t>links</a:t>
            </a:r>
            <a:r>
              <a:rPr lang="it-IT" dirty="0"/>
              <a:t>: </a:t>
            </a:r>
          </a:p>
          <a:p>
            <a:r>
              <a:rPr lang="it-IT" dirty="0" err="1">
                <a:hlinkClick r:id="rId2"/>
              </a:rPr>
              <a:t>Lombardy</a:t>
            </a:r>
            <a:r>
              <a:rPr lang="it-IT" dirty="0">
                <a:hlinkClick r:id="rId2"/>
              </a:rPr>
              <a:t> </a:t>
            </a:r>
            <a:r>
              <a:rPr lang="it-IT" dirty="0" err="1">
                <a:hlinkClick r:id="rId2"/>
              </a:rPr>
              <a:t>Region</a:t>
            </a:r>
            <a:r>
              <a:rPr lang="it-IT" dirty="0">
                <a:hlinkClick r:id="rId2"/>
              </a:rPr>
              <a:t> COVID-19 </a:t>
            </a:r>
            <a:r>
              <a:rPr lang="it-IT" dirty="0"/>
              <a:t>– </a:t>
            </a:r>
            <a:r>
              <a:rPr lang="it-IT" dirty="0" err="1"/>
              <a:t>Updates</a:t>
            </a:r>
            <a:r>
              <a:rPr lang="it-IT" dirty="0"/>
              <a:t>, </a:t>
            </a:r>
            <a:r>
              <a:rPr lang="it-IT" dirty="0" err="1" smtClean="0"/>
              <a:t>Recommendations</a:t>
            </a:r>
            <a:r>
              <a:rPr lang="it-IT" dirty="0" smtClean="0"/>
              <a:t>, </a:t>
            </a:r>
            <a:r>
              <a:rPr lang="it-IT" dirty="0"/>
              <a:t>FAQ</a:t>
            </a:r>
          </a:p>
          <a:p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Civil</a:t>
            </a:r>
            <a:r>
              <a:rPr lang="it-IT" dirty="0"/>
              <a:t> </a:t>
            </a:r>
            <a:r>
              <a:rPr lang="it-IT" dirty="0" err="1"/>
              <a:t>Protection</a:t>
            </a:r>
            <a:r>
              <a:rPr lang="it-IT" dirty="0"/>
              <a:t> Agency – </a:t>
            </a:r>
            <a:r>
              <a:rPr lang="it-IT" dirty="0" err="1">
                <a:hlinkClick r:id="rId3"/>
              </a:rPr>
              <a:t>Activities</a:t>
            </a:r>
            <a:r>
              <a:rPr lang="it-IT" dirty="0"/>
              <a:t> and </a:t>
            </a:r>
            <a:r>
              <a:rPr lang="it-IT" dirty="0">
                <a:hlinkClick r:id="rId4"/>
              </a:rPr>
              <a:t>Media and </a:t>
            </a:r>
            <a:r>
              <a:rPr lang="it-IT" dirty="0" err="1" smtClean="0">
                <a:hlinkClick r:id="rId4"/>
              </a:rPr>
              <a:t>communication</a:t>
            </a:r>
            <a:endParaRPr lang="it-IT" dirty="0"/>
          </a:p>
          <a:p>
            <a:r>
              <a:rPr lang="it-IT" dirty="0"/>
              <a:t>WHO – </a:t>
            </a:r>
            <a:r>
              <a:rPr lang="it-IT" dirty="0">
                <a:hlinkClick r:id="rId5"/>
              </a:rPr>
              <a:t>Coronavirus </a:t>
            </a:r>
            <a:r>
              <a:rPr lang="it-IT" dirty="0" err="1">
                <a:hlinkClick r:id="rId5"/>
              </a:rPr>
              <a:t>disease</a:t>
            </a:r>
            <a:r>
              <a:rPr lang="it-IT" dirty="0">
                <a:hlinkClick r:id="rId5"/>
              </a:rPr>
              <a:t> </a:t>
            </a:r>
            <a:r>
              <a:rPr lang="it-IT" dirty="0" err="1">
                <a:hlinkClick r:id="rId5"/>
              </a:rPr>
              <a:t>pandemic</a:t>
            </a:r>
            <a:endParaRPr lang="it-IT" dirty="0"/>
          </a:p>
          <a:p>
            <a:r>
              <a:rPr lang="it-IT" dirty="0" err="1">
                <a:hlinkClick r:id="rId6"/>
              </a:rPr>
              <a:t>Associated</a:t>
            </a:r>
            <a:r>
              <a:rPr lang="it-IT" dirty="0">
                <a:hlinkClick r:id="rId6"/>
              </a:rPr>
              <a:t> Press National Agency </a:t>
            </a:r>
            <a:r>
              <a:rPr lang="it-IT" dirty="0"/>
              <a:t>(ANSA) – </a:t>
            </a:r>
            <a:r>
              <a:rPr lang="it-IT" dirty="0" err="1"/>
              <a:t>Updates</a:t>
            </a:r>
            <a:endParaRPr lang="it-IT" dirty="0"/>
          </a:p>
          <a:p>
            <a:pPr lvl="0"/>
            <a:r>
              <a:rPr lang="it-IT" dirty="0" err="1">
                <a:hlinkClick r:id="rId7"/>
              </a:rPr>
              <a:t>Italian</a:t>
            </a:r>
            <a:r>
              <a:rPr lang="it-IT" dirty="0">
                <a:hlinkClick r:id="rId7"/>
              </a:rPr>
              <a:t> </a:t>
            </a:r>
            <a:r>
              <a:rPr lang="it-IT" dirty="0" err="1">
                <a:hlinkClick r:id="rId7"/>
              </a:rPr>
              <a:t>Ministry</a:t>
            </a:r>
            <a:r>
              <a:rPr lang="it-IT" dirty="0">
                <a:hlinkClick r:id="rId7"/>
              </a:rPr>
              <a:t> of </a:t>
            </a:r>
            <a:r>
              <a:rPr lang="it-IT" dirty="0" err="1">
                <a:hlinkClick r:id="rId7"/>
              </a:rPr>
              <a:t>Health</a:t>
            </a:r>
            <a:r>
              <a:rPr lang="it-IT" dirty="0">
                <a:hlinkClick r:id="rId7"/>
              </a:rPr>
              <a:t> COVID-19 FAQ </a:t>
            </a:r>
            <a:r>
              <a:rPr lang="it-IT" dirty="0"/>
              <a:t>(in </a:t>
            </a:r>
            <a:r>
              <a:rPr lang="it-IT" dirty="0" err="1"/>
              <a:t>Italian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0141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Obligations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Stay home – no </a:t>
            </a:r>
            <a:r>
              <a:rPr lang="it-IT" dirty="0" err="1"/>
              <a:t>freedom</a:t>
            </a:r>
            <a:r>
              <a:rPr lang="it-IT" dirty="0"/>
              <a:t> of </a:t>
            </a:r>
            <a:r>
              <a:rPr lang="it-IT" dirty="0" err="1"/>
              <a:t>movement</a:t>
            </a:r>
            <a:r>
              <a:rPr lang="it-IT" dirty="0"/>
              <a:t> and </a:t>
            </a:r>
            <a:r>
              <a:rPr lang="it-IT" dirty="0" err="1"/>
              <a:t>assembly</a:t>
            </a:r>
            <a:endParaRPr lang="it-IT" dirty="0"/>
          </a:p>
          <a:p>
            <a:r>
              <a:rPr lang="it-IT" dirty="0"/>
              <a:t>No jogging, no biking, no social </a:t>
            </a:r>
            <a:r>
              <a:rPr lang="it-IT" dirty="0" err="1" smtClean="0"/>
              <a:t>gathering</a:t>
            </a:r>
            <a:endParaRPr lang="it-IT" dirty="0"/>
          </a:p>
          <a:p>
            <a:r>
              <a:rPr lang="it-IT" dirty="0"/>
              <a:t>Go out for </a:t>
            </a:r>
            <a:r>
              <a:rPr lang="it-IT" dirty="0" err="1"/>
              <a:t>grocery</a:t>
            </a:r>
            <a:r>
              <a:rPr lang="it-IT" dirty="0"/>
              <a:t> shopping and </a:t>
            </a:r>
            <a:r>
              <a:rPr lang="it-IT" dirty="0" err="1"/>
              <a:t>purchasing</a:t>
            </a:r>
            <a:r>
              <a:rPr lang="it-IT" dirty="0"/>
              <a:t> </a:t>
            </a:r>
            <a:r>
              <a:rPr lang="it-IT" dirty="0" err="1"/>
              <a:t>medicines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. Stay </a:t>
            </a:r>
            <a:r>
              <a:rPr lang="it-IT" dirty="0" err="1"/>
              <a:t>away</a:t>
            </a:r>
            <a:r>
              <a:rPr lang="it-IT" dirty="0"/>
              <a:t> from </a:t>
            </a:r>
            <a:r>
              <a:rPr lang="it-IT" dirty="0" err="1"/>
              <a:t>people</a:t>
            </a:r>
            <a:r>
              <a:rPr lang="it-IT" dirty="0"/>
              <a:t> in </a:t>
            </a:r>
            <a:r>
              <a:rPr lang="it-IT" dirty="0" err="1" smtClean="0"/>
              <a:t>supermarkets</a:t>
            </a:r>
            <a:r>
              <a:rPr lang="it-IT" dirty="0" smtClean="0"/>
              <a:t> / </a:t>
            </a:r>
            <a:r>
              <a:rPr lang="it-IT" dirty="0" err="1" smtClean="0"/>
              <a:t>shops</a:t>
            </a:r>
            <a:r>
              <a:rPr lang="it-IT" dirty="0"/>
              <a:t>: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meter</a:t>
            </a:r>
            <a:r>
              <a:rPr lang="it-IT" dirty="0"/>
              <a:t> </a:t>
            </a:r>
            <a:r>
              <a:rPr lang="it-IT" dirty="0" err="1"/>
              <a:t>distance</a:t>
            </a:r>
            <a:r>
              <a:rPr lang="it-IT" dirty="0"/>
              <a:t> at </a:t>
            </a:r>
            <a:r>
              <a:rPr lang="it-IT" dirty="0" err="1"/>
              <a:t>least</a:t>
            </a:r>
            <a:r>
              <a:rPr lang="it-IT" dirty="0"/>
              <a:t> </a:t>
            </a:r>
          </a:p>
          <a:p>
            <a:r>
              <a:rPr lang="it-IT" dirty="0" err="1" smtClean="0"/>
              <a:t>Bring</a:t>
            </a:r>
            <a:r>
              <a:rPr lang="it-IT" dirty="0" smtClean="0"/>
              <a:t> </a:t>
            </a:r>
            <a:r>
              <a:rPr lang="it-IT" dirty="0" err="1"/>
              <a:t>always</a:t>
            </a:r>
            <a:r>
              <a:rPr lang="it-IT" dirty="0"/>
              <a:t> with </a:t>
            </a:r>
            <a:r>
              <a:rPr lang="it-IT" dirty="0" err="1"/>
              <a:t>you</a:t>
            </a:r>
            <a:r>
              <a:rPr lang="it-IT" dirty="0"/>
              <a:t> the self-</a:t>
            </a:r>
            <a:r>
              <a:rPr lang="it-IT" dirty="0" err="1"/>
              <a:t>certification</a:t>
            </a:r>
            <a:r>
              <a:rPr lang="it-IT" dirty="0"/>
              <a:t> </a:t>
            </a:r>
            <a:r>
              <a:rPr lang="it-IT" dirty="0" err="1"/>
              <a:t>declaring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mobility</a:t>
            </a:r>
            <a:r>
              <a:rPr lang="it-IT" dirty="0"/>
              <a:t> for </a:t>
            </a:r>
            <a:r>
              <a:rPr lang="it-IT" dirty="0" err="1" smtClean="0"/>
              <a:t>strict</a:t>
            </a:r>
            <a:r>
              <a:rPr lang="it-IT" dirty="0" smtClean="0"/>
              <a:t> </a:t>
            </a:r>
            <a:r>
              <a:rPr lang="it-IT" dirty="0" err="1"/>
              <a:t>necessity</a:t>
            </a:r>
            <a:r>
              <a:rPr lang="it-IT" dirty="0"/>
              <a:t>, and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are </a:t>
            </a:r>
            <a:r>
              <a:rPr lang="it-IT" dirty="0" err="1"/>
              <a:t>not</a:t>
            </a:r>
            <a:r>
              <a:rPr lang="it-IT" dirty="0"/>
              <a:t> under </a:t>
            </a:r>
            <a:r>
              <a:rPr lang="it-IT" dirty="0" err="1"/>
              <a:t>mandatory</a:t>
            </a:r>
            <a:r>
              <a:rPr lang="it-IT" dirty="0"/>
              <a:t> quarantine </a:t>
            </a:r>
          </a:p>
          <a:p>
            <a:r>
              <a:rPr lang="it-IT" dirty="0"/>
              <a:t>Download the </a:t>
            </a:r>
            <a:r>
              <a:rPr lang="it-IT" dirty="0" err="1"/>
              <a:t>form</a:t>
            </a:r>
            <a:r>
              <a:rPr lang="it-IT" dirty="0"/>
              <a:t> </a:t>
            </a:r>
            <a:r>
              <a:rPr lang="it-IT" dirty="0" smtClean="0"/>
              <a:t>on the </a:t>
            </a:r>
            <a:r>
              <a:rPr lang="it-IT" dirty="0" err="1"/>
              <a:t>Ministry</a:t>
            </a:r>
            <a:r>
              <a:rPr lang="it-IT" dirty="0"/>
              <a:t> of </a:t>
            </a:r>
            <a:r>
              <a:rPr lang="it-IT" dirty="0" err="1"/>
              <a:t>Interior</a:t>
            </a:r>
            <a:r>
              <a:rPr lang="it-IT" dirty="0"/>
              <a:t> </a:t>
            </a:r>
            <a:r>
              <a:rPr lang="it-IT" dirty="0" smtClean="0"/>
              <a:t>website:</a:t>
            </a:r>
            <a:br>
              <a:rPr lang="it-IT" dirty="0" smtClean="0"/>
            </a:br>
            <a:r>
              <a:rPr lang="it-IT" sz="2000" u="sng" dirty="0" smtClean="0">
                <a:hlinkClick r:id="rId2"/>
              </a:rPr>
              <a:t>https</a:t>
            </a:r>
            <a:r>
              <a:rPr lang="it-IT" sz="2000" u="sng" dirty="0">
                <a:hlinkClick r:id="rId2"/>
              </a:rPr>
              <a:t>://www.interno.gov.it/sites/default/files/allegati/nuovo_modello_autodichiarazione_23.03.2020_compilabile.pdf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498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Recommendations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3466"/>
            <a:ext cx="8229600" cy="4782698"/>
          </a:xfrm>
        </p:spPr>
        <p:txBody>
          <a:bodyPr/>
          <a:lstStyle/>
          <a:p>
            <a:r>
              <a:rPr lang="it-IT" dirty="0"/>
              <a:t>No </a:t>
            </a:r>
            <a:r>
              <a:rPr lang="it-IT" dirty="0" err="1"/>
              <a:t>panic</a:t>
            </a:r>
            <a:r>
              <a:rPr lang="it-IT" dirty="0"/>
              <a:t>, </a:t>
            </a:r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are </a:t>
            </a:r>
            <a:r>
              <a:rPr lang="it-IT" dirty="0" err="1"/>
              <a:t>safe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long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no </a:t>
            </a:r>
            <a:r>
              <a:rPr lang="it-IT" dirty="0" err="1"/>
              <a:t>physical</a:t>
            </a:r>
            <a:r>
              <a:rPr lang="it-IT" dirty="0"/>
              <a:t>  </a:t>
            </a:r>
            <a:r>
              <a:rPr lang="it-IT" dirty="0" smtClean="0"/>
              <a:t>or </a:t>
            </a:r>
            <a:r>
              <a:rPr lang="it-IT" dirty="0" err="1"/>
              <a:t>close</a:t>
            </a:r>
            <a:r>
              <a:rPr lang="it-IT" dirty="0"/>
              <a:t> </a:t>
            </a:r>
            <a:r>
              <a:rPr lang="it-IT" dirty="0" err="1"/>
              <a:t>contact</a:t>
            </a:r>
            <a:r>
              <a:rPr lang="it-IT" dirty="0"/>
              <a:t> with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, </a:t>
            </a:r>
            <a:r>
              <a:rPr lang="it-IT" dirty="0" err="1" smtClean="0"/>
              <a:t>especially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suffering</a:t>
            </a:r>
            <a:r>
              <a:rPr lang="it-IT" dirty="0" smtClean="0"/>
              <a:t> of </a:t>
            </a:r>
            <a:r>
              <a:rPr lang="it-IT" dirty="0" err="1" smtClean="0"/>
              <a:t>respiratory</a:t>
            </a:r>
            <a:r>
              <a:rPr lang="it-IT" dirty="0" smtClean="0"/>
              <a:t> </a:t>
            </a:r>
            <a:r>
              <a:rPr lang="it-IT" dirty="0" err="1" smtClean="0"/>
              <a:t>infections</a:t>
            </a:r>
            <a:endParaRPr lang="it-IT" dirty="0"/>
          </a:p>
          <a:p>
            <a:r>
              <a:rPr lang="it-IT" dirty="0"/>
              <a:t>Wash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hands</a:t>
            </a:r>
            <a:r>
              <a:rPr lang="it-IT" dirty="0"/>
              <a:t> </a:t>
            </a:r>
            <a:r>
              <a:rPr lang="it-IT" dirty="0" err="1"/>
              <a:t>often</a:t>
            </a:r>
            <a:endParaRPr lang="it-IT" dirty="0"/>
          </a:p>
          <a:p>
            <a:r>
              <a:rPr lang="it-IT" dirty="0"/>
              <a:t>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touch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eyes</a:t>
            </a:r>
            <a:r>
              <a:rPr lang="it-IT" dirty="0"/>
              <a:t>, </a:t>
            </a:r>
            <a:r>
              <a:rPr lang="it-IT" dirty="0" err="1"/>
              <a:t>nose</a:t>
            </a:r>
            <a:r>
              <a:rPr lang="it-IT" dirty="0"/>
              <a:t> and </a:t>
            </a:r>
            <a:r>
              <a:rPr lang="it-IT" dirty="0" err="1"/>
              <a:t>mouth</a:t>
            </a:r>
            <a:r>
              <a:rPr lang="it-IT" dirty="0"/>
              <a:t> with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hands</a:t>
            </a:r>
            <a:endParaRPr lang="it-IT" dirty="0"/>
          </a:p>
          <a:p>
            <a:r>
              <a:rPr lang="it-IT" dirty="0"/>
              <a:t>Cover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mouth</a:t>
            </a:r>
            <a:r>
              <a:rPr lang="it-IT" dirty="0"/>
              <a:t> and </a:t>
            </a:r>
            <a:r>
              <a:rPr lang="it-IT" dirty="0" err="1"/>
              <a:t>nose</a:t>
            </a:r>
            <a:r>
              <a:rPr lang="it-IT" dirty="0"/>
              <a:t>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sneezing</a:t>
            </a:r>
            <a:r>
              <a:rPr lang="it-IT" dirty="0"/>
              <a:t> or </a:t>
            </a:r>
            <a:r>
              <a:rPr lang="it-IT" dirty="0" err="1"/>
              <a:t>coughing</a:t>
            </a:r>
            <a:endParaRPr lang="it-IT" dirty="0"/>
          </a:p>
          <a:p>
            <a:r>
              <a:rPr lang="it-IT" dirty="0"/>
              <a:t>Do </a:t>
            </a:r>
            <a:r>
              <a:rPr lang="it-IT" dirty="0" err="1"/>
              <a:t>not</a:t>
            </a:r>
            <a:r>
              <a:rPr lang="it-IT" dirty="0"/>
              <a:t> take </a:t>
            </a:r>
            <a:r>
              <a:rPr lang="it-IT" dirty="0" err="1"/>
              <a:t>antiviral</a:t>
            </a:r>
            <a:r>
              <a:rPr lang="it-IT" dirty="0"/>
              <a:t> </a:t>
            </a:r>
            <a:r>
              <a:rPr lang="it-IT" dirty="0" err="1"/>
              <a:t>drugs</a:t>
            </a:r>
            <a:r>
              <a:rPr lang="it-IT" dirty="0"/>
              <a:t> or </a:t>
            </a:r>
            <a:r>
              <a:rPr lang="it-IT" dirty="0" err="1"/>
              <a:t>antibiotics</a:t>
            </a:r>
            <a:r>
              <a:rPr lang="it-IT" dirty="0"/>
              <a:t> </a:t>
            </a:r>
            <a:r>
              <a:rPr lang="it-IT" dirty="0" err="1"/>
              <a:t>unless</a:t>
            </a:r>
            <a:r>
              <a:rPr lang="it-IT" dirty="0"/>
              <a:t> </a:t>
            </a:r>
            <a:r>
              <a:rPr lang="it-IT" dirty="0" err="1"/>
              <a:t>prescribed</a:t>
            </a:r>
            <a:r>
              <a:rPr lang="it-IT" dirty="0"/>
              <a:t> by a </a:t>
            </a:r>
            <a:r>
              <a:rPr lang="it-IT" dirty="0" err="1"/>
              <a:t>doctor</a:t>
            </a:r>
            <a:endParaRPr lang="it-IT" dirty="0"/>
          </a:p>
          <a:p>
            <a:r>
              <a:rPr lang="it-IT" dirty="0" err="1"/>
              <a:t>Clean</a:t>
            </a:r>
            <a:r>
              <a:rPr lang="it-IT" dirty="0"/>
              <a:t> </a:t>
            </a:r>
            <a:r>
              <a:rPr lang="it-IT" dirty="0" err="1"/>
              <a:t>surfaces</a:t>
            </a:r>
            <a:r>
              <a:rPr lang="it-IT" dirty="0"/>
              <a:t> with </a:t>
            </a:r>
            <a:r>
              <a:rPr lang="it-IT" dirty="0" err="1"/>
              <a:t>chlorine</a:t>
            </a:r>
            <a:r>
              <a:rPr lang="it-IT" dirty="0"/>
              <a:t> or </a:t>
            </a:r>
            <a:r>
              <a:rPr lang="it-IT" dirty="0" err="1"/>
              <a:t>alcohol-based</a:t>
            </a:r>
            <a:r>
              <a:rPr lang="it-IT" dirty="0"/>
              <a:t> </a:t>
            </a:r>
            <a:r>
              <a:rPr lang="it-IT" dirty="0" err="1"/>
              <a:t>disinfectants</a:t>
            </a:r>
            <a:endParaRPr lang="it-IT" dirty="0"/>
          </a:p>
          <a:p>
            <a:r>
              <a:rPr lang="it-IT" dirty="0" err="1"/>
              <a:t>Pets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spread the new coronavirus</a:t>
            </a:r>
          </a:p>
        </p:txBody>
      </p:sp>
    </p:spTree>
    <p:extLst>
      <p:ext uri="{BB962C8B-B14F-4D97-AF65-F5344CB8AC3E}">
        <p14:creationId xmlns:p14="http://schemas.microsoft.com/office/powerpoint/2010/main" val="2531585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Students </a:t>
            </a:r>
            <a:r>
              <a:rPr lang="it-IT" dirty="0" err="1"/>
              <a:t>outside</a:t>
            </a:r>
            <a:r>
              <a:rPr lang="it-IT" dirty="0"/>
              <a:t> of </a:t>
            </a:r>
            <a:r>
              <a:rPr lang="it-IT" dirty="0" err="1"/>
              <a:t>Italy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Follow</a:t>
            </a:r>
            <a:r>
              <a:rPr lang="it-IT" dirty="0"/>
              <a:t> the </a:t>
            </a:r>
            <a:r>
              <a:rPr lang="it-IT" dirty="0" err="1"/>
              <a:t>instructions</a:t>
            </a:r>
            <a:r>
              <a:rPr lang="it-IT" dirty="0"/>
              <a:t> of </a:t>
            </a:r>
            <a:r>
              <a:rPr lang="it-IT" dirty="0" err="1"/>
              <a:t>local</a:t>
            </a:r>
            <a:r>
              <a:rPr lang="it-IT" dirty="0"/>
              <a:t> </a:t>
            </a:r>
            <a:r>
              <a:rPr lang="it-IT" dirty="0" err="1"/>
              <a:t>government</a:t>
            </a:r>
            <a:endParaRPr lang="it-IT" dirty="0"/>
          </a:p>
          <a:p>
            <a:r>
              <a:rPr lang="it-IT" dirty="0" err="1"/>
              <a:t>Contact</a:t>
            </a:r>
            <a:r>
              <a:rPr lang="it-IT" dirty="0"/>
              <a:t> </a:t>
            </a:r>
            <a:r>
              <a:rPr lang="it-IT" dirty="0" smtClean="0"/>
              <a:t>the ISO and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embassy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questions</a:t>
            </a:r>
            <a:r>
              <a:rPr lang="it-IT" dirty="0"/>
              <a:t> </a:t>
            </a:r>
            <a:r>
              <a:rPr lang="it-IT" dirty="0" err="1"/>
              <a:t>regarding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re-entry in Italy</a:t>
            </a:r>
          </a:p>
          <a:p>
            <a:r>
              <a:rPr lang="it-IT" dirty="0" err="1"/>
              <a:t>Inform</a:t>
            </a:r>
            <a:r>
              <a:rPr lang="it-IT" dirty="0"/>
              <a:t> the ISO </a:t>
            </a:r>
            <a:r>
              <a:rPr lang="it-IT" dirty="0" err="1"/>
              <a:t>about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re-entry </a:t>
            </a:r>
            <a:r>
              <a:rPr lang="it-IT" dirty="0" err="1"/>
              <a:t>plans</a:t>
            </a:r>
            <a:endParaRPr lang="it-IT" dirty="0"/>
          </a:p>
          <a:p>
            <a:r>
              <a:rPr lang="it-IT" dirty="0"/>
              <a:t>Write to the ISO with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questions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have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7189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0889" y="1487422"/>
            <a:ext cx="8229600" cy="1143000"/>
          </a:xfrm>
        </p:spPr>
        <p:txBody>
          <a:bodyPr/>
          <a:lstStyle/>
          <a:p>
            <a:r>
              <a:rPr lang="it-IT" dirty="0" smtClean="0"/>
              <a:t>Q1: Will the </a:t>
            </a:r>
            <a:r>
              <a:rPr lang="it-IT" dirty="0" err="1" smtClean="0"/>
              <a:t>teaching</a:t>
            </a:r>
            <a:r>
              <a:rPr lang="it-IT" dirty="0" smtClean="0"/>
              <a:t> </a:t>
            </a:r>
            <a:r>
              <a:rPr lang="it-IT" dirty="0" err="1" smtClean="0"/>
              <a:t>activity</a:t>
            </a:r>
            <a:r>
              <a:rPr lang="it-IT" dirty="0" smtClean="0"/>
              <a:t> be online </a:t>
            </a:r>
            <a:r>
              <a:rPr lang="it-IT" dirty="0" err="1" smtClean="0"/>
              <a:t>after</a:t>
            </a:r>
            <a:r>
              <a:rPr lang="it-IT" dirty="0" smtClean="0"/>
              <a:t> the </a:t>
            </a:r>
            <a:r>
              <a:rPr lang="it-IT" dirty="0" err="1" smtClean="0"/>
              <a:t>emergency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33575"/>
            <a:ext cx="8229600" cy="3392588"/>
          </a:xfrm>
        </p:spPr>
        <p:txBody>
          <a:bodyPr/>
          <a:lstStyle/>
          <a:p>
            <a:r>
              <a:rPr lang="en-AU" dirty="0"/>
              <a:t>After the emergency, </a:t>
            </a:r>
            <a:r>
              <a:rPr lang="en-AU" dirty="0" smtClean="0"/>
              <a:t>the </a:t>
            </a:r>
            <a:r>
              <a:rPr lang="en-AU" dirty="0"/>
              <a:t>online option </a:t>
            </a:r>
            <a:r>
              <a:rPr lang="en-AU" dirty="0" smtClean="0"/>
              <a:t>will remain available </a:t>
            </a:r>
            <a:r>
              <a:rPr lang="en-AU" dirty="0"/>
              <a:t>at least for </a:t>
            </a:r>
            <a:r>
              <a:rPr lang="en-AU" dirty="0" smtClean="0"/>
              <a:t>some time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4479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0889" y="1487422"/>
            <a:ext cx="8229600" cy="1143000"/>
          </a:xfrm>
        </p:spPr>
        <p:txBody>
          <a:bodyPr/>
          <a:lstStyle/>
          <a:p>
            <a:r>
              <a:rPr lang="it-IT" dirty="0"/>
              <a:t>Q2: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possible</a:t>
            </a:r>
            <a:r>
              <a:rPr lang="it-IT" dirty="0"/>
              <a:t> to </a:t>
            </a:r>
            <a:r>
              <a:rPr lang="it-IT" dirty="0" err="1"/>
              <a:t>leave</a:t>
            </a:r>
            <a:r>
              <a:rPr lang="it-IT" dirty="0"/>
              <a:t> </a:t>
            </a:r>
            <a:r>
              <a:rPr lang="it-IT" dirty="0" err="1"/>
              <a:t>Italy</a:t>
            </a:r>
            <a:r>
              <a:rPr lang="it-IT" dirty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33575"/>
            <a:ext cx="8229600" cy="3392588"/>
          </a:xfrm>
        </p:spPr>
        <p:txBody>
          <a:bodyPr/>
          <a:lstStyle/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recommended</a:t>
            </a:r>
            <a:r>
              <a:rPr lang="it-IT" dirty="0"/>
              <a:t> </a:t>
            </a:r>
          </a:p>
          <a:p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need</a:t>
            </a:r>
            <a:r>
              <a:rPr lang="it-IT" dirty="0"/>
              <a:t> to </a:t>
            </a:r>
            <a:r>
              <a:rPr lang="it-IT" dirty="0" err="1"/>
              <a:t>leave</a:t>
            </a:r>
            <a:r>
              <a:rPr lang="it-IT" dirty="0"/>
              <a:t> for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 smtClean="0"/>
              <a:t>justified</a:t>
            </a:r>
            <a:r>
              <a:rPr lang="it-IT" dirty="0" smtClean="0"/>
              <a:t> </a:t>
            </a:r>
            <a:r>
              <a:rPr lang="it-IT" dirty="0" err="1"/>
              <a:t>reason</a:t>
            </a:r>
            <a:r>
              <a:rPr lang="it-IT" dirty="0"/>
              <a:t>, </a:t>
            </a:r>
            <a:r>
              <a:rPr lang="it-IT" dirty="0" err="1"/>
              <a:t>please</a:t>
            </a:r>
            <a:r>
              <a:rPr lang="it-IT" dirty="0"/>
              <a:t> </a:t>
            </a:r>
            <a:r>
              <a:rPr lang="it-IT" dirty="0" err="1"/>
              <a:t>contact</a:t>
            </a:r>
            <a:r>
              <a:rPr lang="it-IT" dirty="0"/>
              <a:t> </a:t>
            </a:r>
            <a:r>
              <a:rPr lang="it-IT" dirty="0" err="1"/>
              <a:t>your</a:t>
            </a:r>
            <a:r>
              <a:rPr lang="it-IT" dirty="0"/>
              <a:t> </a:t>
            </a:r>
            <a:r>
              <a:rPr lang="it-IT" dirty="0" err="1"/>
              <a:t>embassy</a:t>
            </a:r>
            <a:r>
              <a:rPr lang="it-IT" dirty="0"/>
              <a:t> in Italy first</a:t>
            </a:r>
          </a:p>
        </p:txBody>
      </p:sp>
    </p:spTree>
    <p:extLst>
      <p:ext uri="{BB962C8B-B14F-4D97-AF65-F5344CB8AC3E}">
        <p14:creationId xmlns:p14="http://schemas.microsoft.com/office/powerpoint/2010/main" val="1831381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91440" tIns="45720" rIns="91440" bIns="45720" rtlCol="0">
        <a:normAutofit/>
      </a:bodyPr>
      <a:lstStyle>
        <a:defPPr algn="r"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458CA1AA961B4C95AAD566B09BA935" ma:contentTypeVersion="0" ma:contentTypeDescription="Create a new document." ma:contentTypeScope="" ma:versionID="ccd33ccc02972a430b6b4f7d90ee727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10C402-2F42-42D5-A626-AF3AC67BD2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3BB5C24-3551-4AD7-9FD2-070178D466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4BB4A9-9B38-4F70-ABBD-98FE033C3C41}">
  <ds:schemaRefs>
    <ds:schemaRef ds:uri="http://purl.org/dc/elements/1.1/"/>
    <ds:schemaRef ds:uri="http://schemas.microsoft.com/office/2006/metadata/properties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717</Words>
  <Application>Microsoft Office PowerPoint</Application>
  <PresentationFormat>Presentazione su schermo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Arial</vt:lpstr>
      <vt:lpstr>Calibri</vt:lpstr>
      <vt:lpstr>Tema di Office</vt:lpstr>
      <vt:lpstr>Covid-19 Impact: Q&amp;A ISO4You </vt:lpstr>
      <vt:lpstr>Covid-19: Current Situation</vt:lpstr>
      <vt:lpstr>Students in Italy</vt:lpstr>
      <vt:lpstr>Students in Italy</vt:lpstr>
      <vt:lpstr>Obligations </vt:lpstr>
      <vt:lpstr>Recommendations</vt:lpstr>
      <vt:lpstr>Students outside of Italy</vt:lpstr>
      <vt:lpstr>Q1: Will the teaching activity be online after the emergency?</vt:lpstr>
      <vt:lpstr>Q2: Is it possible to leave Italy?</vt:lpstr>
      <vt:lpstr>Q3: Can I move in Europe?</vt:lpstr>
      <vt:lpstr>Q4: Can I enter Italy and how?</vt:lpstr>
      <vt:lpstr>Q5: What will happen with the Italian permit of stay application?</vt:lpstr>
      <vt:lpstr>Q&amp;A  </vt:lpstr>
      <vt:lpstr>How to reach us</vt:lpstr>
    </vt:vector>
  </TitlesOfParts>
  <Company>mip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Slide</dc:title>
  <dc:creator>Francesca Pastonchi</dc:creator>
  <cp:lastModifiedBy>Sara Cuko</cp:lastModifiedBy>
  <cp:revision>134</cp:revision>
  <dcterms:created xsi:type="dcterms:W3CDTF">2015-03-04T11:53:36Z</dcterms:created>
  <dcterms:modified xsi:type="dcterms:W3CDTF">2020-03-25T15:01:16Z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0x01010004458CA1AA961B4C95AAD566B09BA935</vt:lpwstr>
  </property>
</Properties>
</file>