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93" r:id="rId5"/>
    <p:sldId id="302" r:id="rId6"/>
    <p:sldId id="305" r:id="rId7"/>
    <p:sldId id="306" r:id="rId8"/>
    <p:sldId id="307" r:id="rId9"/>
    <p:sldId id="323" r:id="rId10"/>
    <p:sldId id="330" r:id="rId11"/>
    <p:sldId id="315" r:id="rId12"/>
    <p:sldId id="304" r:id="rId13"/>
    <p:sldId id="344" r:id="rId14"/>
    <p:sldId id="324" r:id="rId15"/>
    <p:sldId id="317" r:id="rId16"/>
    <p:sldId id="343" r:id="rId17"/>
    <p:sldId id="342" r:id="rId18"/>
    <p:sldId id="335" r:id="rId19"/>
    <p:sldId id="336" r:id="rId20"/>
    <p:sldId id="337" r:id="rId21"/>
    <p:sldId id="318" r:id="rId22"/>
    <p:sldId id="319" r:id="rId23"/>
    <p:sldId id="320" r:id="rId24"/>
    <p:sldId id="314" r:id="rId25"/>
    <p:sldId id="326" r:id="rId26"/>
    <p:sldId id="327" r:id="rId27"/>
    <p:sldId id="341" r:id="rId28"/>
    <p:sldId id="339" r:id="rId29"/>
    <p:sldId id="292" r:id="rId30"/>
    <p:sldId id="276" r:id="rId31"/>
    <p:sldId id="321" r:id="rId32"/>
    <p:sldId id="340" r:id="rId3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FF0000"/>
    <a:srgbClr val="0000FF"/>
    <a:srgbClr val="728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7" autoAdjust="0"/>
    <p:restoredTop sz="92801"/>
  </p:normalViewPr>
  <p:slideViewPr>
    <p:cSldViewPr snapToGrid="0" snapToObjects="1">
      <p:cViewPr varScale="1">
        <p:scale>
          <a:sx n="106" d="100"/>
          <a:sy n="106" d="100"/>
        </p:scale>
        <p:origin x="1362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1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hyperlink" Target="mailto:Exchangemanagement-dig@polimi.it" TargetMode="External"/><Relationship Id="rId6" Type="http://schemas.openxmlformats.org/officeDocument/2006/relationships/image" Target="../media/image40.png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mailto:Exchangemanagement-dig@polimi.it" TargetMode="External"/><Relationship Id="rId2" Type="http://schemas.microsoft.com/office/2007/relationships/hdphoto" Target="../media/hdphoto1.wdp"/><Relationship Id="rId1" Type="http://schemas.openxmlformats.org/officeDocument/2006/relationships/image" Target="../media/image38.png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651DC-41C1-4B94-94A2-B441BCEB95D4}" type="doc">
      <dgm:prSet loTypeId="urn:microsoft.com/office/officeart/2008/layout/BubblePictureList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934FF64-B009-4619-8F9C-07DD43F402DE}">
      <dgm:prSet phldrT="[Testo]" custT="1"/>
      <dgm:spPr/>
      <dgm:t>
        <a:bodyPr/>
        <a:lstStyle/>
        <a:p>
          <a:pPr algn="ctr"/>
          <a:r>
            <a:rPr lang="it-IT" sz="1200" b="1" dirty="0"/>
            <a:t>Diletta Fiasca</a:t>
          </a:r>
        </a:p>
        <a:p>
          <a:pPr algn="ctr"/>
          <a:r>
            <a:rPr lang="it-IT" sz="1200" b="0" dirty="0"/>
            <a:t>International Partnerships and Mobility Coordinator</a:t>
          </a:r>
        </a:p>
        <a:p>
          <a:pPr algn="ctr"/>
          <a:r>
            <a:rPr lang="it-IT" sz="1200" b="0" dirty="0">
              <a:hlinkClick xmlns:r="http://schemas.openxmlformats.org/officeDocument/2006/relationships" r:id="rId1"/>
            </a:rPr>
            <a:t>exchangemanagement-dig@polimi.it</a:t>
          </a:r>
          <a:endParaRPr lang="it-IT" sz="1200" b="0" dirty="0"/>
        </a:p>
        <a:p>
          <a:pPr algn="ctr"/>
          <a:r>
            <a:rPr lang="it-IT" sz="1200" dirty="0"/>
            <a:t>Office 0.03 - DIG Department</a:t>
          </a:r>
        </a:p>
      </dgm:t>
    </dgm:pt>
    <dgm:pt modelId="{3AD88B5D-9E29-4002-BA8D-4109CB19BFD7}" type="parTrans" cxnId="{5718A248-D968-42B7-8521-3E351A520D31}">
      <dgm:prSet/>
      <dgm:spPr/>
      <dgm:t>
        <a:bodyPr/>
        <a:lstStyle/>
        <a:p>
          <a:endParaRPr lang="it-IT"/>
        </a:p>
      </dgm:t>
    </dgm:pt>
    <dgm:pt modelId="{916190A8-DB45-41E9-969B-4C537D54F2E7}" type="sibTrans" cxnId="{5718A248-D968-42B7-8521-3E351A520D31}">
      <dgm:prSet/>
      <dgm:spPr>
        <a:blipFill dpi="0" rotWithShape="1">
          <a:blip xmlns:r="http://schemas.openxmlformats.org/officeDocument/2006/relationships" r:embed="rId2">
            <a:grayscl/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31" t="347" r="-631" b="-46347"/>
          </a:stretch>
        </a:blipFill>
      </dgm:spPr>
      <dgm:t>
        <a:bodyPr/>
        <a:lstStyle/>
        <a:p>
          <a:endParaRPr lang="it-IT"/>
        </a:p>
      </dgm:t>
    </dgm:pt>
    <dgm:pt modelId="{E4FF52E9-D246-4EB0-90D0-E0E346339461}">
      <dgm:prSet phldrT="[Testo]" custT="1"/>
      <dgm:spPr/>
      <dgm:t>
        <a:bodyPr/>
        <a:lstStyle/>
        <a:p>
          <a:pPr algn="ctr"/>
          <a:r>
            <a:rPr lang="it-IT" sz="1200" b="1" dirty="0"/>
            <a:t>Anna Colella</a:t>
          </a:r>
        </a:p>
        <a:p>
          <a:pPr algn="ctr"/>
          <a:r>
            <a:rPr lang="it-IT" sz="1200" b="0" dirty="0"/>
            <a:t>International Partnerships and Mobility Manager</a:t>
          </a:r>
        </a:p>
        <a:p>
          <a:pPr algn="ctr"/>
          <a:r>
            <a:rPr lang="it-IT" sz="1200" b="0" dirty="0">
              <a:hlinkClick xmlns:r="http://schemas.openxmlformats.org/officeDocument/2006/relationships" r:id="rId1"/>
            </a:rPr>
            <a:t>exchangemanagement-dig@polimi.it</a:t>
          </a:r>
          <a:endParaRPr lang="it-IT" sz="1200" b="0" dirty="0"/>
        </a:p>
        <a:p>
          <a:pPr algn="ctr"/>
          <a:r>
            <a:rPr lang="it-IT" sz="1200" dirty="0"/>
            <a:t>Office 0.03 - DIG Department</a:t>
          </a:r>
          <a:endParaRPr lang="it-IT" sz="1200" b="0" dirty="0"/>
        </a:p>
      </dgm:t>
    </dgm:pt>
    <dgm:pt modelId="{1B57CDCC-AA29-4678-80B9-25D8C45ADCBF}" type="sibTrans" cxnId="{C139509C-F166-412C-8596-FF85377A49CD}">
      <dgm:prSet/>
      <dgm:spPr>
        <a:blipFill dpi="0" rotWithShape="1">
          <a:blip xmlns:r="http://schemas.openxmlformats.org/officeDocument/2006/relationships" r:embed="rId4">
            <a:grayscl/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1" t="-3552" r="631" b="-42448"/>
          </a:stretch>
        </a:blipFill>
      </dgm:spPr>
      <dgm:t>
        <a:bodyPr/>
        <a:lstStyle/>
        <a:p>
          <a:endParaRPr lang="it-IT"/>
        </a:p>
      </dgm:t>
    </dgm:pt>
    <dgm:pt modelId="{B9ED47D6-8004-4C61-89DF-2C48A83A9BF3}" type="parTrans" cxnId="{C139509C-F166-412C-8596-FF85377A49CD}">
      <dgm:prSet/>
      <dgm:spPr/>
      <dgm:t>
        <a:bodyPr/>
        <a:lstStyle/>
        <a:p>
          <a:endParaRPr lang="it-IT"/>
        </a:p>
      </dgm:t>
    </dgm:pt>
    <dgm:pt modelId="{F19FADC9-CD78-450D-B72A-E470215BDD29}">
      <dgm:prSet phldrT="[Testo]" custT="1"/>
      <dgm:spPr/>
      <dgm:t>
        <a:bodyPr/>
        <a:lstStyle/>
        <a:p>
          <a:pPr algn="ctr"/>
          <a:r>
            <a:rPr lang="it-IT" sz="1200" b="1" dirty="0"/>
            <a:t>Sergio Terzi</a:t>
          </a:r>
        </a:p>
        <a:p>
          <a:pPr algn="ctr"/>
          <a:r>
            <a:rPr lang="it-IT" sz="1200" dirty="0" err="1">
              <a:latin typeface="+mn-lt"/>
            </a:rPr>
            <a:t>Academic</a:t>
          </a:r>
          <a:r>
            <a:rPr lang="it-IT" sz="1200" dirty="0">
              <a:latin typeface="+mn-lt"/>
            </a:rPr>
            <a:t> Responsible for Exchange </a:t>
          </a:r>
          <a:r>
            <a:rPr lang="it-IT" sz="1200" dirty="0" err="1">
              <a:latin typeface="+mn-lt"/>
            </a:rPr>
            <a:t>Mobilities</a:t>
          </a:r>
          <a:r>
            <a:rPr lang="it-IT" sz="1200" dirty="0">
              <a:latin typeface="+mn-lt"/>
            </a:rPr>
            <a:t> for ME </a:t>
          </a:r>
          <a:r>
            <a:rPr lang="it-IT" sz="1200" dirty="0" err="1">
              <a:latin typeface="+mn-lt"/>
            </a:rPr>
            <a:t>students</a:t>
          </a:r>
          <a:endParaRPr lang="it-IT" sz="1200" dirty="0">
            <a:latin typeface="+mn-lt"/>
          </a:endParaRPr>
        </a:p>
        <a:p>
          <a:pPr algn="ctr"/>
          <a:r>
            <a:rPr lang="en-US" sz="1200" dirty="0">
              <a:latin typeface="+mn-lt"/>
            </a:rPr>
            <a:t>Coordinator of the ME International Double Degrees</a:t>
          </a:r>
          <a:endParaRPr lang="it-IT" sz="1200" dirty="0">
            <a:latin typeface="+mn-lt"/>
          </a:endParaRPr>
        </a:p>
        <a:p>
          <a:pPr algn="ctr"/>
          <a:r>
            <a:rPr lang="it-IT" sz="1200" b="1" dirty="0">
              <a:latin typeface="+mn-lt"/>
            </a:rPr>
            <a:t>sergio.terzi@polimi.it</a:t>
          </a:r>
        </a:p>
        <a:p>
          <a:pPr algn="ctr"/>
          <a:r>
            <a:rPr lang="it-IT" sz="1200" dirty="0">
              <a:latin typeface="+mn-lt"/>
            </a:rPr>
            <a:t>Office 2.09 - DIG Department</a:t>
          </a:r>
        </a:p>
      </dgm:t>
    </dgm:pt>
    <dgm:pt modelId="{82629AE2-FF88-40D1-968D-035ACED43A32}" type="sibTrans" cxnId="{A2CCB93D-D388-4060-9747-0939237B27DA}">
      <dgm:prSet/>
      <dgm:spPr>
        <a:blipFill dpi="0" rotWithShape="1">
          <a:blip xmlns:r="http://schemas.openxmlformats.org/officeDocument/2006/relationships" r:embed="rId6">
            <a:grayscl/>
            <a:extLst>
              <a:ext uri="{BEBA8EAE-BF5A-486C-A8C5-ECC9F3942E4B}">
                <a14:imgProps xmlns:a14="http://schemas.microsoft.com/office/drawing/2010/main">
                  <a14:imgLayer r:embed="rId7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31" t="551" r="-631" b="-62551"/>
          </a:stretch>
        </a:blipFill>
      </dgm:spPr>
      <dgm:t>
        <a:bodyPr/>
        <a:lstStyle/>
        <a:p>
          <a:endParaRPr lang="it-IT"/>
        </a:p>
      </dgm:t>
    </dgm:pt>
    <dgm:pt modelId="{979E7289-99C5-4433-82A6-F2EA8326B064}" type="parTrans" cxnId="{A2CCB93D-D388-4060-9747-0939237B27DA}">
      <dgm:prSet/>
      <dgm:spPr/>
      <dgm:t>
        <a:bodyPr/>
        <a:lstStyle/>
        <a:p>
          <a:endParaRPr lang="it-IT"/>
        </a:p>
      </dgm:t>
    </dgm:pt>
    <dgm:pt modelId="{57A3D72F-022E-47C3-9A77-1134ACFD3DD4}" type="pres">
      <dgm:prSet presAssocID="{FC5651DC-41C1-4B94-94A2-B441BCEB95D4}" presName="Name0" presStyleCnt="0">
        <dgm:presLayoutVars>
          <dgm:chMax val="8"/>
          <dgm:chPref val="8"/>
          <dgm:dir/>
        </dgm:presLayoutVars>
      </dgm:prSet>
      <dgm:spPr/>
    </dgm:pt>
    <dgm:pt modelId="{EDD785D4-273B-4264-B8C8-ADB95388AB00}" type="pres">
      <dgm:prSet presAssocID="{9934FF64-B009-4619-8F9C-07DD43F402DE}" presName="parent_text_1" presStyleLbl="revTx" presStyleIdx="0" presStyleCnt="3" custScaleX="103037" custScaleY="98973" custLinFactNeighborX="4404" custLinFactNeighborY="35875">
        <dgm:presLayoutVars>
          <dgm:chMax val="0"/>
          <dgm:chPref val="0"/>
          <dgm:bulletEnabled val="1"/>
        </dgm:presLayoutVars>
      </dgm:prSet>
      <dgm:spPr/>
    </dgm:pt>
    <dgm:pt modelId="{A668E502-38BF-4A4C-8376-BB0A29283E9D}" type="pres">
      <dgm:prSet presAssocID="{9934FF64-B009-4619-8F9C-07DD43F402DE}" presName="image_accent_1" presStyleCnt="0"/>
      <dgm:spPr/>
    </dgm:pt>
    <dgm:pt modelId="{B7770BB1-4069-4B1D-95D1-1BE90A750432}" type="pres">
      <dgm:prSet presAssocID="{9934FF64-B009-4619-8F9C-07DD43F402DE}" presName="imageAccentRepeatNode" presStyleLbl="alignNode1" presStyleIdx="0" presStyleCnt="6" custScaleX="75188" custScaleY="78552"/>
      <dgm:spPr/>
    </dgm:pt>
    <dgm:pt modelId="{D73184E3-F44A-4868-9B3F-9C495A4D2D74}" type="pres">
      <dgm:prSet presAssocID="{9934FF64-B009-4619-8F9C-07DD43F402DE}" presName="accent_1" presStyleLbl="alignNode1" presStyleIdx="1" presStyleCnt="6" custLinFactNeighborX="-50483" custLinFactNeighborY="36268"/>
      <dgm:spPr/>
    </dgm:pt>
    <dgm:pt modelId="{6792E4BF-1F07-4FA1-B718-3FB6CC24184B}" type="pres">
      <dgm:prSet presAssocID="{916190A8-DB45-41E9-969B-4C537D54F2E7}" presName="image_1" presStyleCnt="0"/>
      <dgm:spPr/>
    </dgm:pt>
    <dgm:pt modelId="{30B54A1F-6395-4976-8687-540445A6A55D}" type="pres">
      <dgm:prSet presAssocID="{916190A8-DB45-41E9-969B-4C537D54F2E7}" presName="imageRepeatNode" presStyleLbl="fgImgPlace1" presStyleIdx="0" presStyleCnt="3" custScaleX="73041" custScaleY="78393"/>
      <dgm:spPr/>
    </dgm:pt>
    <dgm:pt modelId="{0D75CF7B-FA9E-40B7-AB0D-7A5E86EC359D}" type="pres">
      <dgm:prSet presAssocID="{F19FADC9-CD78-450D-B72A-E470215BDD29}" presName="parent_text_2" presStyleLbl="revTx" presStyleIdx="1" presStyleCnt="3" custScaleY="212634" custLinFactNeighborX="-989" custLinFactNeighborY="27892">
        <dgm:presLayoutVars>
          <dgm:chMax val="0"/>
          <dgm:chPref val="0"/>
          <dgm:bulletEnabled val="1"/>
        </dgm:presLayoutVars>
      </dgm:prSet>
      <dgm:spPr/>
    </dgm:pt>
    <dgm:pt modelId="{850A93B5-BCA3-4E6F-A7D4-47B65140715B}" type="pres">
      <dgm:prSet presAssocID="{F19FADC9-CD78-450D-B72A-E470215BDD29}" presName="image_accent_2" presStyleCnt="0"/>
      <dgm:spPr/>
    </dgm:pt>
    <dgm:pt modelId="{7E7017A3-80EF-44DB-B53F-622779C36A98}" type="pres">
      <dgm:prSet presAssocID="{F19FADC9-CD78-450D-B72A-E470215BDD29}" presName="imageAccentRepeatNode" presStyleLbl="alignNode1" presStyleIdx="2" presStyleCnt="6" custScaleX="137728" custScaleY="143599" custLinFactNeighborX="-3673" custLinFactNeighborY="24245"/>
      <dgm:spPr/>
    </dgm:pt>
    <dgm:pt modelId="{65CC74F7-4AD7-4FE8-86DE-64439B6999AD}" type="pres">
      <dgm:prSet presAssocID="{82629AE2-FF88-40D1-968D-035ACED43A32}" presName="image_2" presStyleCnt="0"/>
      <dgm:spPr/>
    </dgm:pt>
    <dgm:pt modelId="{F0E1C0BE-68A6-4641-9383-580F0383BDDF}" type="pres">
      <dgm:prSet presAssocID="{82629AE2-FF88-40D1-968D-035ACED43A32}" presName="imageRepeatNode" presStyleLbl="fgImgPlace1" presStyleIdx="1" presStyleCnt="3" custScaleX="137851" custScaleY="150400" custLinFactNeighborX="-4165" custLinFactNeighborY="27482"/>
      <dgm:spPr/>
    </dgm:pt>
    <dgm:pt modelId="{A088ACF0-2991-4CB2-8F5F-47903C12DC32}" type="pres">
      <dgm:prSet presAssocID="{E4FF52E9-D246-4EB0-90D0-E0E346339461}" presName="image_accent_3" presStyleCnt="0"/>
      <dgm:spPr/>
    </dgm:pt>
    <dgm:pt modelId="{CF90EDF0-BFCA-40F0-A0D6-54A8D8E0983F}" type="pres">
      <dgm:prSet presAssocID="{E4FF52E9-D246-4EB0-90D0-E0E346339461}" presName="imageAccentRepeatNode" presStyleLbl="alignNode1" presStyleIdx="3" presStyleCnt="6" custScaleX="116696" custScaleY="114999"/>
      <dgm:spPr/>
    </dgm:pt>
    <dgm:pt modelId="{76B522D2-3578-4C03-8AFA-A66C2DF947B9}" type="pres">
      <dgm:prSet presAssocID="{E4FF52E9-D246-4EB0-90D0-E0E346339461}" presName="parent_text_3" presStyleLbl="revTx" presStyleIdx="2" presStyleCnt="3" custLinFactNeighborX="-3595" custLinFactNeighborY="641">
        <dgm:presLayoutVars>
          <dgm:chMax val="0"/>
          <dgm:chPref val="0"/>
          <dgm:bulletEnabled val="1"/>
        </dgm:presLayoutVars>
      </dgm:prSet>
      <dgm:spPr/>
    </dgm:pt>
    <dgm:pt modelId="{D1A373D0-8FA3-40F0-BBA3-EB7899CFB237}" type="pres">
      <dgm:prSet presAssocID="{E4FF52E9-D246-4EB0-90D0-E0E346339461}" presName="accent_2" presStyleLbl="alignNode1" presStyleIdx="4" presStyleCnt="6" custLinFactNeighborX="34995" custLinFactNeighborY="-27977"/>
      <dgm:spPr/>
    </dgm:pt>
    <dgm:pt modelId="{EF000928-7036-4B49-9C3F-151D994C4BB8}" type="pres">
      <dgm:prSet presAssocID="{E4FF52E9-D246-4EB0-90D0-E0E346339461}" presName="accent_3" presStyleLbl="alignNode1" presStyleIdx="5" presStyleCnt="6" custLinFactNeighborX="46600" custLinFactNeighborY="-48984"/>
      <dgm:spPr/>
    </dgm:pt>
    <dgm:pt modelId="{7594BA30-4C75-40D9-AD1B-782F373AFE03}" type="pres">
      <dgm:prSet presAssocID="{1B57CDCC-AA29-4678-80B9-25D8C45ADCBF}" presName="image_3" presStyleCnt="0"/>
      <dgm:spPr/>
    </dgm:pt>
    <dgm:pt modelId="{CC7D9CBE-7052-4646-84C9-6BFE4B54A37B}" type="pres">
      <dgm:prSet presAssocID="{1B57CDCC-AA29-4678-80B9-25D8C45ADCBF}" presName="imageRepeatNode" presStyleLbl="fgImgPlace1" presStyleIdx="2" presStyleCnt="3" custScaleX="123946" custScaleY="118327"/>
      <dgm:spPr/>
    </dgm:pt>
  </dgm:ptLst>
  <dgm:cxnLst>
    <dgm:cxn modelId="{DB812500-3AA9-4D6B-9774-FEC171C0FBC6}" type="presOf" srcId="{1B57CDCC-AA29-4678-80B9-25D8C45ADCBF}" destId="{CC7D9CBE-7052-4646-84C9-6BFE4B54A37B}" srcOrd="0" destOrd="0" presId="urn:microsoft.com/office/officeart/2008/layout/BubblePictureList"/>
    <dgm:cxn modelId="{A2CCB93D-D388-4060-9747-0939237B27DA}" srcId="{FC5651DC-41C1-4B94-94A2-B441BCEB95D4}" destId="{F19FADC9-CD78-450D-B72A-E470215BDD29}" srcOrd="1" destOrd="0" parTransId="{979E7289-99C5-4433-82A6-F2EA8326B064}" sibTransId="{82629AE2-FF88-40D1-968D-035ACED43A32}"/>
    <dgm:cxn modelId="{6716B75F-8947-4E62-BEE8-F004E1D4E6D1}" type="presOf" srcId="{82629AE2-FF88-40D1-968D-035ACED43A32}" destId="{F0E1C0BE-68A6-4641-9383-580F0383BDDF}" srcOrd="0" destOrd="0" presId="urn:microsoft.com/office/officeart/2008/layout/BubblePictureList"/>
    <dgm:cxn modelId="{5718A248-D968-42B7-8521-3E351A520D31}" srcId="{FC5651DC-41C1-4B94-94A2-B441BCEB95D4}" destId="{9934FF64-B009-4619-8F9C-07DD43F402DE}" srcOrd="0" destOrd="0" parTransId="{3AD88B5D-9E29-4002-BA8D-4109CB19BFD7}" sibTransId="{916190A8-DB45-41E9-969B-4C537D54F2E7}"/>
    <dgm:cxn modelId="{CA26EE6E-337D-4AD1-8A6F-A000B96AAE68}" type="presOf" srcId="{9934FF64-B009-4619-8F9C-07DD43F402DE}" destId="{EDD785D4-273B-4264-B8C8-ADB95388AB00}" srcOrd="0" destOrd="0" presId="urn:microsoft.com/office/officeart/2008/layout/BubblePictureList"/>
    <dgm:cxn modelId="{0857D474-B275-4E89-8A19-AB70E7CCF296}" type="presOf" srcId="{916190A8-DB45-41E9-969B-4C537D54F2E7}" destId="{30B54A1F-6395-4976-8687-540445A6A55D}" srcOrd="0" destOrd="0" presId="urn:microsoft.com/office/officeart/2008/layout/BubblePictureList"/>
    <dgm:cxn modelId="{EA82A488-0700-4069-8DD8-AA1EED749384}" type="presOf" srcId="{F19FADC9-CD78-450D-B72A-E470215BDD29}" destId="{0D75CF7B-FA9E-40B7-AB0D-7A5E86EC359D}" srcOrd="0" destOrd="0" presId="urn:microsoft.com/office/officeart/2008/layout/BubblePictureList"/>
    <dgm:cxn modelId="{C139509C-F166-412C-8596-FF85377A49CD}" srcId="{FC5651DC-41C1-4B94-94A2-B441BCEB95D4}" destId="{E4FF52E9-D246-4EB0-90D0-E0E346339461}" srcOrd="2" destOrd="0" parTransId="{B9ED47D6-8004-4C61-89DF-2C48A83A9BF3}" sibTransId="{1B57CDCC-AA29-4678-80B9-25D8C45ADCBF}"/>
    <dgm:cxn modelId="{902CF1A8-6BC0-426E-89DF-FF1C50DE77AE}" type="presOf" srcId="{FC5651DC-41C1-4B94-94A2-B441BCEB95D4}" destId="{57A3D72F-022E-47C3-9A77-1134ACFD3DD4}" srcOrd="0" destOrd="0" presId="urn:microsoft.com/office/officeart/2008/layout/BubblePictureList"/>
    <dgm:cxn modelId="{2719A8CC-06D4-4EB6-B64E-1738A9159CBE}" type="presOf" srcId="{E4FF52E9-D246-4EB0-90D0-E0E346339461}" destId="{76B522D2-3578-4C03-8AFA-A66C2DF947B9}" srcOrd="0" destOrd="0" presId="urn:microsoft.com/office/officeart/2008/layout/BubblePictureList"/>
    <dgm:cxn modelId="{7CFC3830-EFFA-46AD-9112-CA8ED72040FB}" type="presParOf" srcId="{57A3D72F-022E-47C3-9A77-1134ACFD3DD4}" destId="{EDD785D4-273B-4264-B8C8-ADB95388AB00}" srcOrd="0" destOrd="0" presId="urn:microsoft.com/office/officeart/2008/layout/BubblePictureList"/>
    <dgm:cxn modelId="{14941B24-2575-493A-B79A-70E08A9EECF2}" type="presParOf" srcId="{57A3D72F-022E-47C3-9A77-1134ACFD3DD4}" destId="{A668E502-38BF-4A4C-8376-BB0A29283E9D}" srcOrd="1" destOrd="0" presId="urn:microsoft.com/office/officeart/2008/layout/BubblePictureList"/>
    <dgm:cxn modelId="{25B792F6-DECB-402F-BB14-640B897F3678}" type="presParOf" srcId="{A668E502-38BF-4A4C-8376-BB0A29283E9D}" destId="{B7770BB1-4069-4B1D-95D1-1BE90A750432}" srcOrd="0" destOrd="0" presId="urn:microsoft.com/office/officeart/2008/layout/BubblePictureList"/>
    <dgm:cxn modelId="{82616321-8DD3-4C6C-AB01-CBCFC349C4AB}" type="presParOf" srcId="{57A3D72F-022E-47C3-9A77-1134ACFD3DD4}" destId="{D73184E3-F44A-4868-9B3F-9C495A4D2D74}" srcOrd="2" destOrd="0" presId="urn:microsoft.com/office/officeart/2008/layout/BubblePictureList"/>
    <dgm:cxn modelId="{1DD4DD15-4304-4E14-8D59-DDCE6FE57DFC}" type="presParOf" srcId="{57A3D72F-022E-47C3-9A77-1134ACFD3DD4}" destId="{6792E4BF-1F07-4FA1-B718-3FB6CC24184B}" srcOrd="3" destOrd="0" presId="urn:microsoft.com/office/officeart/2008/layout/BubblePictureList"/>
    <dgm:cxn modelId="{7B8CB939-714C-400F-86EB-0AD3C75492B0}" type="presParOf" srcId="{6792E4BF-1F07-4FA1-B718-3FB6CC24184B}" destId="{30B54A1F-6395-4976-8687-540445A6A55D}" srcOrd="0" destOrd="0" presId="urn:microsoft.com/office/officeart/2008/layout/BubblePictureList"/>
    <dgm:cxn modelId="{48F80D92-763D-4E8C-B0DD-9BD534E6D521}" type="presParOf" srcId="{57A3D72F-022E-47C3-9A77-1134ACFD3DD4}" destId="{0D75CF7B-FA9E-40B7-AB0D-7A5E86EC359D}" srcOrd="4" destOrd="0" presId="urn:microsoft.com/office/officeart/2008/layout/BubblePictureList"/>
    <dgm:cxn modelId="{4A51F90C-6F13-4793-9F38-8B3B0BC276D0}" type="presParOf" srcId="{57A3D72F-022E-47C3-9A77-1134ACFD3DD4}" destId="{850A93B5-BCA3-4E6F-A7D4-47B65140715B}" srcOrd="5" destOrd="0" presId="urn:microsoft.com/office/officeart/2008/layout/BubblePictureList"/>
    <dgm:cxn modelId="{0F1C68F4-2260-4DBC-9198-02089C760C53}" type="presParOf" srcId="{850A93B5-BCA3-4E6F-A7D4-47B65140715B}" destId="{7E7017A3-80EF-44DB-B53F-622779C36A98}" srcOrd="0" destOrd="0" presId="urn:microsoft.com/office/officeart/2008/layout/BubblePictureList"/>
    <dgm:cxn modelId="{C0940303-87DF-4735-8718-028133121A0C}" type="presParOf" srcId="{57A3D72F-022E-47C3-9A77-1134ACFD3DD4}" destId="{65CC74F7-4AD7-4FE8-86DE-64439B6999AD}" srcOrd="6" destOrd="0" presId="urn:microsoft.com/office/officeart/2008/layout/BubblePictureList"/>
    <dgm:cxn modelId="{CF25E093-1023-4B9F-8ADA-02EE64C05841}" type="presParOf" srcId="{65CC74F7-4AD7-4FE8-86DE-64439B6999AD}" destId="{F0E1C0BE-68A6-4641-9383-580F0383BDDF}" srcOrd="0" destOrd="0" presId="urn:microsoft.com/office/officeart/2008/layout/BubblePictureList"/>
    <dgm:cxn modelId="{1C783376-9F26-432D-B30F-15778629B793}" type="presParOf" srcId="{57A3D72F-022E-47C3-9A77-1134ACFD3DD4}" destId="{A088ACF0-2991-4CB2-8F5F-47903C12DC32}" srcOrd="7" destOrd="0" presId="urn:microsoft.com/office/officeart/2008/layout/BubblePictureList"/>
    <dgm:cxn modelId="{8E953440-4852-4E89-BB6F-405F347941EB}" type="presParOf" srcId="{A088ACF0-2991-4CB2-8F5F-47903C12DC32}" destId="{CF90EDF0-BFCA-40F0-A0D6-54A8D8E0983F}" srcOrd="0" destOrd="0" presId="urn:microsoft.com/office/officeart/2008/layout/BubblePictureList"/>
    <dgm:cxn modelId="{49AF2972-0FC6-4B18-ACA2-30A4360086FD}" type="presParOf" srcId="{57A3D72F-022E-47C3-9A77-1134ACFD3DD4}" destId="{76B522D2-3578-4C03-8AFA-A66C2DF947B9}" srcOrd="8" destOrd="0" presId="urn:microsoft.com/office/officeart/2008/layout/BubblePictureList"/>
    <dgm:cxn modelId="{3F7A49F5-9C32-42B2-8D31-623E110D3F9A}" type="presParOf" srcId="{57A3D72F-022E-47C3-9A77-1134ACFD3DD4}" destId="{D1A373D0-8FA3-40F0-BBA3-EB7899CFB237}" srcOrd="9" destOrd="0" presId="urn:microsoft.com/office/officeart/2008/layout/BubblePictureList"/>
    <dgm:cxn modelId="{15C84268-A426-4888-A4EF-EF95CB260789}" type="presParOf" srcId="{57A3D72F-022E-47C3-9A77-1134ACFD3DD4}" destId="{EF000928-7036-4B49-9C3F-151D994C4BB8}" srcOrd="10" destOrd="0" presId="urn:microsoft.com/office/officeart/2008/layout/BubblePictureList"/>
    <dgm:cxn modelId="{1DA4E052-E8A2-4465-92B6-630248A27792}" type="presParOf" srcId="{57A3D72F-022E-47C3-9A77-1134ACFD3DD4}" destId="{7594BA30-4C75-40D9-AD1B-782F373AFE03}" srcOrd="11" destOrd="0" presId="urn:microsoft.com/office/officeart/2008/layout/BubblePictureList"/>
    <dgm:cxn modelId="{79B85402-0346-4F07-A050-A777B02A324E}" type="presParOf" srcId="{7594BA30-4C75-40D9-AD1B-782F373AFE03}" destId="{CC7D9CBE-7052-4646-84C9-6BFE4B54A37B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770BB1-4069-4B1D-95D1-1BE90A750432}">
      <dsp:nvSpPr>
        <dsp:cNvPr id="0" name=""/>
        <dsp:cNvSpPr/>
      </dsp:nvSpPr>
      <dsp:spPr>
        <a:xfrm>
          <a:off x="2371669" y="2302220"/>
          <a:ext cx="1585826" cy="16570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3184E3-F44A-4868-9B3F-9C495A4D2D74}">
      <dsp:nvSpPr>
        <dsp:cNvPr id="0" name=""/>
        <dsp:cNvSpPr/>
      </dsp:nvSpPr>
      <dsp:spPr>
        <a:xfrm>
          <a:off x="3139091" y="749575"/>
          <a:ext cx="626401" cy="625999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B54A1F-6395-4976-8687-540445A6A55D}">
      <dsp:nvSpPr>
        <dsp:cNvPr id="0" name=""/>
        <dsp:cNvSpPr/>
      </dsp:nvSpPr>
      <dsp:spPr>
        <a:xfrm>
          <a:off x="2453632" y="2367357"/>
          <a:ext cx="1422782" cy="1526777"/>
        </a:xfrm>
        <a:prstGeom prst="ellipse">
          <a:avLst/>
        </a:prstGeom>
        <a:blipFill dpi="0" rotWithShape="1">
          <a:blip xmlns:r="http://schemas.openxmlformats.org/officeDocument/2006/relationships" r:embed="rId1">
            <a:grayscl/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31" t="347" r="-631" b="-46347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E7017A3-80EF-44DB-B53F-622779C36A98}">
      <dsp:nvSpPr>
        <dsp:cNvPr id="0" name=""/>
        <dsp:cNvSpPr/>
      </dsp:nvSpPr>
      <dsp:spPr>
        <a:xfrm>
          <a:off x="4123665" y="2501517"/>
          <a:ext cx="1520394" cy="15848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E1C0BE-68A6-4641-9383-580F0383BDDF}">
      <dsp:nvSpPr>
        <dsp:cNvPr id="0" name=""/>
        <dsp:cNvSpPr/>
      </dsp:nvSpPr>
      <dsp:spPr>
        <a:xfrm>
          <a:off x="4212857" y="2561946"/>
          <a:ext cx="1342008" cy="1464315"/>
        </a:xfrm>
        <a:prstGeom prst="ellipse">
          <a:avLst/>
        </a:prstGeom>
        <a:blipFill dpi="0" rotWithShape="1">
          <a:blip xmlns:r="http://schemas.openxmlformats.org/officeDocument/2006/relationships" r:embed="rId3">
            <a:grayscl/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31" t="551" r="-631" b="-62551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F90EDF0-BFCA-40F0-A0D6-54A8D8E0983F}">
      <dsp:nvSpPr>
        <dsp:cNvPr id="0" name=""/>
        <dsp:cNvSpPr/>
      </dsp:nvSpPr>
      <dsp:spPr>
        <a:xfrm>
          <a:off x="3822639" y="810527"/>
          <a:ext cx="1651142" cy="162765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A373D0-8FA3-40F0-BBA3-EB7899CFB237}">
      <dsp:nvSpPr>
        <dsp:cNvPr id="0" name=""/>
        <dsp:cNvSpPr/>
      </dsp:nvSpPr>
      <dsp:spPr>
        <a:xfrm>
          <a:off x="5286130" y="439319"/>
          <a:ext cx="463413" cy="463730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000928-7036-4B49-9C3F-151D994C4BB8}">
      <dsp:nvSpPr>
        <dsp:cNvPr id="0" name=""/>
        <dsp:cNvSpPr/>
      </dsp:nvSpPr>
      <dsp:spPr>
        <a:xfrm>
          <a:off x="5750421" y="3412663"/>
          <a:ext cx="348000" cy="347614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7D9CBE-7052-4646-84C9-6BFE4B54A37B}">
      <dsp:nvSpPr>
        <dsp:cNvPr id="0" name=""/>
        <dsp:cNvSpPr/>
      </dsp:nvSpPr>
      <dsp:spPr>
        <a:xfrm>
          <a:off x="3864062" y="875394"/>
          <a:ext cx="1569178" cy="1497922"/>
        </a:xfrm>
        <a:prstGeom prst="ellipse">
          <a:avLst/>
        </a:prstGeom>
        <a:blipFill dpi="0" rotWithShape="1">
          <a:blip xmlns:r="http://schemas.openxmlformats.org/officeDocument/2006/relationships" r:embed="rId5">
            <a:grayscl/>
            <a:extLst>
              <a:ext uri="{BEBA8EAE-BF5A-486C-A8C5-ECC9F3942E4B}">
                <a14:imgProps xmlns:a14="http://schemas.microsoft.com/office/drawing/2010/main">
                  <a14:imgLayer r:embed="rId6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1" t="-3552" r="631" b="-42448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DD785D4-273B-4264-B8C8-ADB95388AB00}">
      <dsp:nvSpPr>
        <dsp:cNvPr id="0" name=""/>
        <dsp:cNvSpPr/>
      </dsp:nvSpPr>
      <dsp:spPr>
        <a:xfrm>
          <a:off x="114089" y="1361275"/>
          <a:ext cx="3225309" cy="1006031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" numCol="1" spcCol="1270" anchor="b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Diletta Fiasca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/>
            <a:t>International Partnerships and Mobility Coordinator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>
              <a:hlinkClick xmlns:r="http://schemas.openxmlformats.org/officeDocument/2006/relationships" r:id="rId7"/>
            </a:rPr>
            <a:t>exchangemanagement-dig@polimi.it</a:t>
          </a:r>
          <a:endParaRPr lang="it-IT" sz="1200" b="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Office 0.03 - DIG Department</a:t>
          </a:r>
        </a:p>
      </dsp:txBody>
      <dsp:txXfrm>
        <a:off x="114089" y="1361275"/>
        <a:ext cx="3225309" cy="1006031"/>
      </dsp:txXfrm>
    </dsp:sp>
    <dsp:sp modelId="{0D75CF7B-FA9E-40B7-AB0D-7A5E86EC359D}">
      <dsp:nvSpPr>
        <dsp:cNvPr id="0" name=""/>
        <dsp:cNvSpPr/>
      </dsp:nvSpPr>
      <dsp:spPr>
        <a:xfrm>
          <a:off x="5672708" y="2262978"/>
          <a:ext cx="3130244" cy="2070234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Sergio Terzi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 err="1">
              <a:latin typeface="+mn-lt"/>
            </a:rPr>
            <a:t>Academic</a:t>
          </a:r>
          <a:r>
            <a:rPr lang="it-IT" sz="1200" kern="1200" dirty="0">
              <a:latin typeface="+mn-lt"/>
            </a:rPr>
            <a:t> Responsible for Exchange </a:t>
          </a:r>
          <a:r>
            <a:rPr lang="it-IT" sz="1200" kern="1200" dirty="0" err="1">
              <a:latin typeface="+mn-lt"/>
            </a:rPr>
            <a:t>Mobilities</a:t>
          </a:r>
          <a:r>
            <a:rPr lang="it-IT" sz="1200" kern="1200" dirty="0">
              <a:latin typeface="+mn-lt"/>
            </a:rPr>
            <a:t> for ME </a:t>
          </a:r>
          <a:r>
            <a:rPr lang="it-IT" sz="1200" kern="1200" dirty="0" err="1">
              <a:latin typeface="+mn-lt"/>
            </a:rPr>
            <a:t>students</a:t>
          </a:r>
          <a:endParaRPr lang="it-IT" sz="1200" kern="1200" dirty="0">
            <a:latin typeface="+mn-lt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+mn-lt"/>
            </a:rPr>
            <a:t>Coordinator of the ME International Double Degrees</a:t>
          </a:r>
          <a:endParaRPr lang="it-IT" sz="1200" kern="1200" dirty="0">
            <a:latin typeface="+mn-lt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>
              <a:latin typeface="+mn-lt"/>
            </a:rPr>
            <a:t>sergio.terzi@polimi.it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latin typeface="+mn-lt"/>
            </a:rPr>
            <a:t>Office 2.09 - DIG Department</a:t>
          </a:r>
        </a:p>
      </dsp:txBody>
      <dsp:txXfrm>
        <a:off x="5672708" y="2262978"/>
        <a:ext cx="3130244" cy="2070234"/>
      </dsp:txXfrm>
    </dsp:sp>
    <dsp:sp modelId="{76B522D2-3578-4C03-8AFA-A66C2DF947B9}">
      <dsp:nvSpPr>
        <dsp:cNvPr id="0" name=""/>
        <dsp:cNvSpPr/>
      </dsp:nvSpPr>
      <dsp:spPr>
        <a:xfrm>
          <a:off x="5475721" y="999511"/>
          <a:ext cx="3130244" cy="126591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kern="1200" dirty="0"/>
            <a:t>Anna Colella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/>
            <a:t>International Partnerships and Mobility Manager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kern="1200" dirty="0">
              <a:hlinkClick xmlns:r="http://schemas.openxmlformats.org/officeDocument/2006/relationships" r:id="rId7"/>
            </a:rPr>
            <a:t>exchangemanagement-dig@polimi.it</a:t>
          </a:r>
          <a:endParaRPr lang="it-IT" sz="1200" b="0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/>
            <a:t>Office 0.03 - DIG Department</a:t>
          </a:r>
          <a:endParaRPr lang="it-IT" sz="1200" b="0" kern="1200" dirty="0"/>
        </a:p>
      </dsp:txBody>
      <dsp:txXfrm>
        <a:off x="5475721" y="999511"/>
        <a:ext cx="3130244" cy="1265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CD3FF-EE1E-4B3C-9B9A-3BDF175C66F1}" type="datetimeFigureOut">
              <a:rPr lang="it-IT" smtClean="0"/>
              <a:t>18/02/2022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AB966-FF56-4470-97C7-8D275689056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58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864177">
              <a:defRPr sz="1100">
                <a:solidFill>
                  <a:schemeClr val="tx1"/>
                </a:solidFill>
                <a:latin typeface="Times New Roman" pitchFamily="18" charset="0"/>
              </a:defRPr>
            </a:lvl1pPr>
            <a:lvl2pPr marL="677368" indent="-259709" algn="l" defTabSz="864177">
              <a:defRPr sz="1100">
                <a:solidFill>
                  <a:schemeClr val="tx1"/>
                </a:solidFill>
                <a:latin typeface="Times New Roman" pitchFamily="18" charset="0"/>
              </a:defRPr>
            </a:lvl2pPr>
            <a:lvl3pPr marL="1041872" indent="-208071" algn="l" defTabSz="864177">
              <a:defRPr sz="1100">
                <a:solidFill>
                  <a:schemeClr val="tx1"/>
                </a:solidFill>
                <a:latin typeface="Times New Roman" pitchFamily="18" charset="0"/>
              </a:defRPr>
            </a:lvl3pPr>
            <a:lvl4pPr marL="1459531" indent="-208071" algn="l" defTabSz="864177">
              <a:defRPr sz="1100">
                <a:solidFill>
                  <a:schemeClr val="tx1"/>
                </a:solidFill>
                <a:latin typeface="Times New Roman" pitchFamily="18" charset="0"/>
              </a:defRPr>
            </a:lvl4pPr>
            <a:lvl5pPr marL="1877190" indent="-208071" algn="l" defTabSz="864177">
              <a:defRPr sz="1100">
                <a:solidFill>
                  <a:schemeClr val="tx1"/>
                </a:solidFill>
                <a:latin typeface="Times New Roman" pitchFamily="18" charset="0"/>
              </a:defRPr>
            </a:lvl5pPr>
            <a:lvl6pPr marL="2314594" indent="-208071" defTabSz="86417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6pPr>
            <a:lvl7pPr marL="2751997" indent="-208071" defTabSz="86417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7pPr>
            <a:lvl8pPr marL="3189402" indent="-208071" defTabSz="86417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8pPr>
            <a:lvl9pPr marL="3626805" indent="-208071" defTabSz="864177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776DE91-E645-4144-8649-C65991897585}" type="slidenum">
              <a:rPr lang="en-GB" altLang="it-IT" sz="1000"/>
              <a:pPr algn="r"/>
              <a:t>8</a:t>
            </a:fld>
            <a:endParaRPr lang="en-GB" altLang="it-IT" sz="10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01121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9144000" cy="6880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0849"/>
            <a:ext cx="3571200" cy="164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1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18/02/2022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155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18/02/2022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366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83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1446550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11"/>
          </p:nvPr>
        </p:nvSpPr>
        <p:spPr>
          <a:xfrm>
            <a:off x="611560" y="96887"/>
            <a:ext cx="7273553" cy="307777"/>
          </a:xfrm>
        </p:spPr>
        <p:txBody>
          <a:bodyPr/>
          <a:lstStyle>
            <a:lvl1pPr marL="85725" indent="0">
              <a:spcBef>
                <a:spcPts val="0"/>
              </a:spcBef>
              <a:defRPr sz="2000">
                <a:solidFill>
                  <a:srgbClr val="002060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178800" y="304800"/>
            <a:ext cx="714375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7AAB8-935D-427F-B7F5-EF6B39BEA87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7059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ttangolo 252"/>
          <p:cNvSpPr/>
          <p:nvPr userDrawn="1"/>
        </p:nvSpPr>
        <p:spPr>
          <a:xfrm>
            <a:off x="0" y="1"/>
            <a:ext cx="9144000" cy="126990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323726" cy="4525963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29" name="Rettangolo 128"/>
          <p:cNvSpPr/>
          <p:nvPr userDrawn="1"/>
        </p:nvSpPr>
        <p:spPr>
          <a:xfrm>
            <a:off x="0" y="6126162"/>
            <a:ext cx="9144000" cy="731837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2" name="Gruppo 131"/>
          <p:cNvGrpSpPr/>
          <p:nvPr userDrawn="1"/>
        </p:nvGrpSpPr>
        <p:grpSpPr>
          <a:xfrm>
            <a:off x="48007" y="1089904"/>
            <a:ext cx="9036647" cy="180000"/>
            <a:chOff x="1218340" y="275867"/>
            <a:chExt cx="17715122" cy="567843"/>
          </a:xfrm>
        </p:grpSpPr>
        <p:cxnSp>
          <p:nvCxnSpPr>
            <p:cNvPr id="133" name="Connettore 1 132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ttore 1 133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ttore 1 134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ttore 1 135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1 136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1 137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1 138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ttore 1 139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ttore 1 140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ttore 1 141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ttore 1 142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ttore 1 143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ttore 1 144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ttore 1 145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ttore 1 146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ttore 1 147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Connettore 1 148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ttore 1 149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ttore 1 150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Connettore 1 151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ttore 1 152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ttore 1 153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Connettore 1 154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ttore 1 155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ttore 1 156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Connettore 1 157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ttore 1 158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ttore 1 159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Connettore 1 160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ttore 1 161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ttore 1 162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onnettore 1 163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ttore 1 164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ttore 1 165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onnettore 1 166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ttore 1 167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ttore 1 168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Connettore 1 169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ttore 1 170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ttore 1 171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onnettore 1 172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ttore 1 173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ttore 1 174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1 175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1 176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ttore 1 177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Connettore 1 178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Connettore 1 179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ttore 1 180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ttore 1 181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ttore 1 182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ttore 1 183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ttore 1 184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ttore 1 185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ttore 1 186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ttore 1 187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ttore 1 188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ttore 1 189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ttore 1 190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ttore 1 191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ttore 1 192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ttore 1 193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ttore 1 194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ttore 1 195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ttore 1 196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ttore 1 197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ttore 1 198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ttore 1 199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ttore 1 200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ttore 1 201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ttore 1 202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Connettore 1 203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Connettore 1 204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Connettore 1 205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Connettore 1 206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ttore 1 207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ttore 1 208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ttore 1 209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onnettore 1 210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ttore 1 211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onnettore 1 212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ttore 1 213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Connettore 1 214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ttore 1 215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Connettore 1 216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ttore 1 217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Connettore 1 218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ttore 1 219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Connettore 1 220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ttore 1 221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Connettore 1 222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ttore 1 223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Connettore 1 224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ttore 1 225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Connettore 1 226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ttore 1 227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Connettore 1 228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ttore 1 229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Connettore 1 230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ttore 1 231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Connettore 1 232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ttore 1 233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Connettore 1 234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ttore 1 235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Connettore 1 236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ttore 1 237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Connettore 1 238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ttore 1 239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Connettore 1 240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ttore 1 241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Connettore 1 242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ttore 1 243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Connettore 1 244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ttore 1 245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Connettore 1 246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ttore 1 247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ttore 1 248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ttore 1 249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Connettore 1 250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ttore 1 251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Y:\IMMAGINE _COORDINATA_2014\PPT\modello1\03_Polimi_logotipo_bandiera-1riga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870" y="6347176"/>
            <a:ext cx="2683973" cy="27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886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18/02/2022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192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18/02/2022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600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18/02/2022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095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18/02/2022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8442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18/02/2022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5977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18/02/2022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758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96E2279-029F-964F-A5B1-8676BDA67CCA}" type="datetimeFigureOut">
              <a:rPr lang="it-IT" smtClean="0"/>
              <a:t>18/02/2022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834947A-1B05-2B43-AD85-E646CE852B9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0638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1434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1196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txStyles>
    <p:titleStyle>
      <a:lvl1pPr marL="0" indent="0" algn="l" defTabSz="457200" rtl="0" eaLnBrk="1" latinLnBrk="0" hangingPunct="1">
        <a:spcBef>
          <a:spcPct val="0"/>
        </a:spcBef>
        <a:buNone/>
        <a:defRPr sz="2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Wingdings" charset="2"/>
        <a:buNone/>
        <a:defRPr sz="2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2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mi.it/?id=6502&amp;anno=2020&amp;campus=&amp;scuola=&amp;corso=479&amp;L=1" TargetMode="External"/><Relationship Id="rId2" Type="http://schemas.openxmlformats.org/officeDocument/2006/relationships/hyperlink" Target="https://www.polimi.it/en/exchange-students-incoming/study-plan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om.polimi.it/downloadbrochuremip/DIG/LM/ENG/STUDY_WITH_US/Double_Degrees/Polimi_Graduation_Procedures_for_IntlDD_Students_February2021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som.polimi.it/en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exchangemanagement-dig@polimi.it" TargetMode="External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ctrTitle" idx="4294967295"/>
          </p:nvPr>
        </p:nvSpPr>
        <p:spPr>
          <a:xfrm>
            <a:off x="641534" y="4149725"/>
            <a:ext cx="7772400" cy="968375"/>
          </a:xfrm>
        </p:spPr>
        <p:txBody>
          <a:bodyPr>
            <a:noAutofit/>
          </a:bodyPr>
          <a:lstStyle/>
          <a:p>
            <a:pPr algn="ctr"/>
            <a:r>
              <a:rPr lang="it-IT" sz="2800" dirty="0"/>
              <a:t>Titolo presentazione</a:t>
            </a:r>
            <a:br>
              <a:rPr lang="it-IT" sz="2800" dirty="0"/>
            </a:br>
            <a:r>
              <a:rPr lang="it-IT" sz="2800" dirty="0"/>
              <a:t>sottotitolo</a:t>
            </a:r>
          </a:p>
        </p:txBody>
      </p:sp>
      <p:sp>
        <p:nvSpPr>
          <p:cNvPr id="11" name="Sottotitolo 10"/>
          <p:cNvSpPr>
            <a:spLocks noGrp="1"/>
          </p:cNvSpPr>
          <p:nvPr>
            <p:ph type="subTitle" idx="4294967295"/>
          </p:nvPr>
        </p:nvSpPr>
        <p:spPr>
          <a:xfrm>
            <a:off x="641534" y="5118100"/>
            <a:ext cx="7772400" cy="133350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Milano, XX mese 20XX</a:t>
            </a:r>
          </a:p>
          <a:p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0" y="3832224"/>
            <a:ext cx="9144000" cy="3025776"/>
          </a:xfrm>
          <a:prstGeom prst="rect">
            <a:avLst/>
          </a:prstGeom>
          <a:solidFill>
            <a:srgbClr val="728FA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uppo 9"/>
          <p:cNvGrpSpPr/>
          <p:nvPr/>
        </p:nvGrpSpPr>
        <p:grpSpPr>
          <a:xfrm>
            <a:off x="48007" y="3816351"/>
            <a:ext cx="9036647" cy="180000"/>
            <a:chOff x="1218340" y="275867"/>
            <a:chExt cx="17715122" cy="567843"/>
          </a:xfrm>
        </p:grpSpPr>
        <p:cxnSp>
          <p:nvCxnSpPr>
            <p:cNvPr id="12" name="Connettore 1 11"/>
            <p:cNvCxnSpPr/>
            <p:nvPr userDrawn="1"/>
          </p:nvCxnSpPr>
          <p:spPr>
            <a:xfrm>
              <a:off x="12183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 userDrawn="1"/>
          </p:nvCxnSpPr>
          <p:spPr>
            <a:xfrm>
              <a:off x="13672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 userDrawn="1"/>
          </p:nvCxnSpPr>
          <p:spPr>
            <a:xfrm>
              <a:off x="15160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/>
            <p:cNvCxnSpPr/>
            <p:nvPr userDrawn="1"/>
          </p:nvCxnSpPr>
          <p:spPr>
            <a:xfrm>
              <a:off x="16649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 userDrawn="1"/>
          </p:nvCxnSpPr>
          <p:spPr>
            <a:xfrm>
              <a:off x="18138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 userDrawn="1"/>
          </p:nvCxnSpPr>
          <p:spPr>
            <a:xfrm>
              <a:off x="19626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 userDrawn="1"/>
          </p:nvCxnSpPr>
          <p:spPr>
            <a:xfrm>
              <a:off x="21115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 userDrawn="1"/>
          </p:nvCxnSpPr>
          <p:spPr>
            <a:xfrm>
              <a:off x="22604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 userDrawn="1"/>
          </p:nvCxnSpPr>
          <p:spPr>
            <a:xfrm>
              <a:off x="24092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 userDrawn="1"/>
          </p:nvCxnSpPr>
          <p:spPr>
            <a:xfrm>
              <a:off x="25581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 userDrawn="1"/>
          </p:nvCxnSpPr>
          <p:spPr>
            <a:xfrm>
              <a:off x="27070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 userDrawn="1"/>
          </p:nvCxnSpPr>
          <p:spPr>
            <a:xfrm>
              <a:off x="28558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 userDrawn="1"/>
          </p:nvCxnSpPr>
          <p:spPr>
            <a:xfrm>
              <a:off x="30047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 userDrawn="1"/>
          </p:nvCxnSpPr>
          <p:spPr>
            <a:xfrm>
              <a:off x="31536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1 25"/>
            <p:cNvCxnSpPr/>
            <p:nvPr userDrawn="1"/>
          </p:nvCxnSpPr>
          <p:spPr>
            <a:xfrm>
              <a:off x="33024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ttore 1 26"/>
            <p:cNvCxnSpPr/>
            <p:nvPr userDrawn="1"/>
          </p:nvCxnSpPr>
          <p:spPr>
            <a:xfrm>
              <a:off x="34513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1 27"/>
            <p:cNvCxnSpPr/>
            <p:nvPr userDrawn="1"/>
          </p:nvCxnSpPr>
          <p:spPr>
            <a:xfrm>
              <a:off x="36002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1 28"/>
            <p:cNvCxnSpPr/>
            <p:nvPr userDrawn="1"/>
          </p:nvCxnSpPr>
          <p:spPr>
            <a:xfrm>
              <a:off x="37490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ttore 1 29"/>
            <p:cNvCxnSpPr/>
            <p:nvPr userDrawn="1"/>
          </p:nvCxnSpPr>
          <p:spPr>
            <a:xfrm>
              <a:off x="38979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ttore 1 30"/>
            <p:cNvCxnSpPr/>
            <p:nvPr userDrawn="1"/>
          </p:nvCxnSpPr>
          <p:spPr>
            <a:xfrm>
              <a:off x="404681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1 31"/>
            <p:cNvCxnSpPr/>
            <p:nvPr userDrawn="1"/>
          </p:nvCxnSpPr>
          <p:spPr>
            <a:xfrm>
              <a:off x="419568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1 32"/>
            <p:cNvCxnSpPr/>
            <p:nvPr userDrawn="1"/>
          </p:nvCxnSpPr>
          <p:spPr>
            <a:xfrm>
              <a:off x="434454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ttore 1 33"/>
            <p:cNvCxnSpPr/>
            <p:nvPr userDrawn="1"/>
          </p:nvCxnSpPr>
          <p:spPr>
            <a:xfrm>
              <a:off x="449341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 userDrawn="1"/>
          </p:nvCxnSpPr>
          <p:spPr>
            <a:xfrm>
              <a:off x="464228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ttore 1 35"/>
            <p:cNvCxnSpPr/>
            <p:nvPr userDrawn="1"/>
          </p:nvCxnSpPr>
          <p:spPr>
            <a:xfrm>
              <a:off x="479114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1 36"/>
            <p:cNvCxnSpPr/>
            <p:nvPr userDrawn="1"/>
          </p:nvCxnSpPr>
          <p:spPr>
            <a:xfrm>
              <a:off x="494001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 userDrawn="1"/>
          </p:nvCxnSpPr>
          <p:spPr>
            <a:xfrm>
              <a:off x="508888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8"/>
            <p:cNvCxnSpPr/>
            <p:nvPr userDrawn="1"/>
          </p:nvCxnSpPr>
          <p:spPr>
            <a:xfrm>
              <a:off x="523774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9"/>
            <p:cNvCxnSpPr/>
            <p:nvPr userDrawn="1"/>
          </p:nvCxnSpPr>
          <p:spPr>
            <a:xfrm>
              <a:off x="538661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 userDrawn="1"/>
          </p:nvCxnSpPr>
          <p:spPr>
            <a:xfrm>
              <a:off x="553548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 userDrawn="1"/>
          </p:nvCxnSpPr>
          <p:spPr>
            <a:xfrm>
              <a:off x="568435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42"/>
            <p:cNvCxnSpPr/>
            <p:nvPr userDrawn="1"/>
          </p:nvCxnSpPr>
          <p:spPr>
            <a:xfrm>
              <a:off x="583321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 userDrawn="1"/>
          </p:nvCxnSpPr>
          <p:spPr>
            <a:xfrm>
              <a:off x="598208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 userDrawn="1"/>
          </p:nvCxnSpPr>
          <p:spPr>
            <a:xfrm>
              <a:off x="613095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 userDrawn="1"/>
          </p:nvCxnSpPr>
          <p:spPr>
            <a:xfrm>
              <a:off x="627981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 userDrawn="1"/>
          </p:nvCxnSpPr>
          <p:spPr>
            <a:xfrm>
              <a:off x="642868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1 47"/>
            <p:cNvCxnSpPr/>
            <p:nvPr userDrawn="1"/>
          </p:nvCxnSpPr>
          <p:spPr>
            <a:xfrm>
              <a:off x="657755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1 48"/>
            <p:cNvCxnSpPr/>
            <p:nvPr userDrawn="1"/>
          </p:nvCxnSpPr>
          <p:spPr>
            <a:xfrm>
              <a:off x="672641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/>
            <p:nvPr userDrawn="1"/>
          </p:nvCxnSpPr>
          <p:spPr>
            <a:xfrm>
              <a:off x="687528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1 50"/>
            <p:cNvCxnSpPr/>
            <p:nvPr userDrawn="1"/>
          </p:nvCxnSpPr>
          <p:spPr>
            <a:xfrm>
              <a:off x="702415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1 51"/>
            <p:cNvCxnSpPr/>
            <p:nvPr userDrawn="1"/>
          </p:nvCxnSpPr>
          <p:spPr>
            <a:xfrm>
              <a:off x="717302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1 52"/>
            <p:cNvCxnSpPr/>
            <p:nvPr userDrawn="1"/>
          </p:nvCxnSpPr>
          <p:spPr>
            <a:xfrm>
              <a:off x="732188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1 53"/>
            <p:cNvCxnSpPr/>
            <p:nvPr userDrawn="1"/>
          </p:nvCxnSpPr>
          <p:spPr>
            <a:xfrm>
              <a:off x="747075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1 54"/>
            <p:cNvCxnSpPr/>
            <p:nvPr userDrawn="1"/>
          </p:nvCxnSpPr>
          <p:spPr>
            <a:xfrm>
              <a:off x="761962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1 55"/>
            <p:cNvCxnSpPr/>
            <p:nvPr userDrawn="1"/>
          </p:nvCxnSpPr>
          <p:spPr>
            <a:xfrm>
              <a:off x="776848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1 56"/>
            <p:cNvCxnSpPr/>
            <p:nvPr userDrawn="1"/>
          </p:nvCxnSpPr>
          <p:spPr>
            <a:xfrm>
              <a:off x="791735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1 57"/>
            <p:cNvCxnSpPr/>
            <p:nvPr userDrawn="1"/>
          </p:nvCxnSpPr>
          <p:spPr>
            <a:xfrm>
              <a:off x="806622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1 58"/>
            <p:cNvCxnSpPr/>
            <p:nvPr userDrawn="1"/>
          </p:nvCxnSpPr>
          <p:spPr>
            <a:xfrm>
              <a:off x="821508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ttore 1 59"/>
            <p:cNvCxnSpPr/>
            <p:nvPr userDrawn="1"/>
          </p:nvCxnSpPr>
          <p:spPr>
            <a:xfrm>
              <a:off x="836395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ttore 1 60"/>
            <p:cNvCxnSpPr/>
            <p:nvPr userDrawn="1"/>
          </p:nvCxnSpPr>
          <p:spPr>
            <a:xfrm>
              <a:off x="851282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ttore 1 61"/>
            <p:cNvCxnSpPr/>
            <p:nvPr userDrawn="1"/>
          </p:nvCxnSpPr>
          <p:spPr>
            <a:xfrm>
              <a:off x="866169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ttore 1 62"/>
            <p:cNvCxnSpPr/>
            <p:nvPr userDrawn="1"/>
          </p:nvCxnSpPr>
          <p:spPr>
            <a:xfrm>
              <a:off x="881055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ttore 1 63"/>
            <p:cNvCxnSpPr/>
            <p:nvPr userDrawn="1"/>
          </p:nvCxnSpPr>
          <p:spPr>
            <a:xfrm>
              <a:off x="895942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ttore 1 64"/>
            <p:cNvCxnSpPr/>
            <p:nvPr userDrawn="1"/>
          </p:nvCxnSpPr>
          <p:spPr>
            <a:xfrm>
              <a:off x="910829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1 65"/>
            <p:cNvCxnSpPr/>
            <p:nvPr userDrawn="1"/>
          </p:nvCxnSpPr>
          <p:spPr>
            <a:xfrm>
              <a:off x="925715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ttore 1 66"/>
            <p:cNvCxnSpPr/>
            <p:nvPr userDrawn="1"/>
          </p:nvCxnSpPr>
          <p:spPr>
            <a:xfrm>
              <a:off x="940602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ttore 1 67"/>
            <p:cNvCxnSpPr/>
            <p:nvPr userDrawn="1"/>
          </p:nvCxnSpPr>
          <p:spPr>
            <a:xfrm>
              <a:off x="955489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1 68"/>
            <p:cNvCxnSpPr/>
            <p:nvPr userDrawn="1"/>
          </p:nvCxnSpPr>
          <p:spPr>
            <a:xfrm>
              <a:off x="970375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ttore 1 69"/>
            <p:cNvCxnSpPr/>
            <p:nvPr userDrawn="1"/>
          </p:nvCxnSpPr>
          <p:spPr>
            <a:xfrm>
              <a:off x="985262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ttore 1 70"/>
            <p:cNvCxnSpPr/>
            <p:nvPr userDrawn="1"/>
          </p:nvCxnSpPr>
          <p:spPr>
            <a:xfrm>
              <a:off x="1000149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ttore 1 71"/>
            <p:cNvCxnSpPr/>
            <p:nvPr userDrawn="1"/>
          </p:nvCxnSpPr>
          <p:spPr>
            <a:xfrm>
              <a:off x="1015036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ttore 1 72"/>
            <p:cNvCxnSpPr/>
            <p:nvPr userDrawn="1"/>
          </p:nvCxnSpPr>
          <p:spPr>
            <a:xfrm>
              <a:off x="1029922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ttore 1 73"/>
            <p:cNvCxnSpPr/>
            <p:nvPr userDrawn="1"/>
          </p:nvCxnSpPr>
          <p:spPr>
            <a:xfrm>
              <a:off x="1044809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/>
            <p:cNvCxnSpPr/>
            <p:nvPr userDrawn="1"/>
          </p:nvCxnSpPr>
          <p:spPr>
            <a:xfrm>
              <a:off x="1059696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/>
            <p:nvPr userDrawn="1"/>
          </p:nvCxnSpPr>
          <p:spPr>
            <a:xfrm>
              <a:off x="1074582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/>
            <p:nvPr userDrawn="1"/>
          </p:nvCxnSpPr>
          <p:spPr>
            <a:xfrm>
              <a:off x="1089469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1 77"/>
            <p:cNvCxnSpPr/>
            <p:nvPr userDrawn="1"/>
          </p:nvCxnSpPr>
          <p:spPr>
            <a:xfrm>
              <a:off x="110435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1 78"/>
            <p:cNvCxnSpPr/>
            <p:nvPr userDrawn="1"/>
          </p:nvCxnSpPr>
          <p:spPr>
            <a:xfrm>
              <a:off x="1119242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1 79"/>
            <p:cNvCxnSpPr/>
            <p:nvPr userDrawn="1"/>
          </p:nvCxnSpPr>
          <p:spPr>
            <a:xfrm>
              <a:off x="1134129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onnettore 1 80"/>
            <p:cNvCxnSpPr/>
            <p:nvPr userDrawn="1"/>
          </p:nvCxnSpPr>
          <p:spPr>
            <a:xfrm>
              <a:off x="1149016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ttore 1 81"/>
            <p:cNvCxnSpPr/>
            <p:nvPr userDrawn="1"/>
          </p:nvCxnSpPr>
          <p:spPr>
            <a:xfrm>
              <a:off x="1163903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ttore 1 82"/>
            <p:cNvCxnSpPr/>
            <p:nvPr userDrawn="1"/>
          </p:nvCxnSpPr>
          <p:spPr>
            <a:xfrm>
              <a:off x="1178789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ttore 1 83"/>
            <p:cNvCxnSpPr/>
            <p:nvPr userDrawn="1"/>
          </p:nvCxnSpPr>
          <p:spPr>
            <a:xfrm>
              <a:off x="1193676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ttore 1 84"/>
            <p:cNvCxnSpPr/>
            <p:nvPr userDrawn="1"/>
          </p:nvCxnSpPr>
          <p:spPr>
            <a:xfrm>
              <a:off x="1208563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1 85"/>
            <p:cNvCxnSpPr/>
            <p:nvPr userDrawn="1"/>
          </p:nvCxnSpPr>
          <p:spPr>
            <a:xfrm>
              <a:off x="1223449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 userDrawn="1"/>
          </p:nvCxnSpPr>
          <p:spPr>
            <a:xfrm>
              <a:off x="1238336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/>
            <p:nvPr userDrawn="1"/>
          </p:nvCxnSpPr>
          <p:spPr>
            <a:xfrm>
              <a:off x="1253223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 userDrawn="1"/>
          </p:nvCxnSpPr>
          <p:spPr>
            <a:xfrm>
              <a:off x="1268109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 userDrawn="1"/>
          </p:nvCxnSpPr>
          <p:spPr>
            <a:xfrm>
              <a:off x="1282996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ttore 1 90"/>
            <p:cNvCxnSpPr/>
            <p:nvPr userDrawn="1"/>
          </p:nvCxnSpPr>
          <p:spPr>
            <a:xfrm>
              <a:off x="1297883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ttore 1 91"/>
            <p:cNvCxnSpPr/>
            <p:nvPr userDrawn="1"/>
          </p:nvCxnSpPr>
          <p:spPr>
            <a:xfrm>
              <a:off x="1312770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ttore 1 92"/>
            <p:cNvCxnSpPr/>
            <p:nvPr userDrawn="1"/>
          </p:nvCxnSpPr>
          <p:spPr>
            <a:xfrm>
              <a:off x="1327656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ttore 1 93"/>
            <p:cNvCxnSpPr/>
            <p:nvPr userDrawn="1"/>
          </p:nvCxnSpPr>
          <p:spPr>
            <a:xfrm>
              <a:off x="1342543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ttore 1 94"/>
            <p:cNvCxnSpPr/>
            <p:nvPr userDrawn="1"/>
          </p:nvCxnSpPr>
          <p:spPr>
            <a:xfrm>
              <a:off x="1357430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ttore 1 95"/>
            <p:cNvCxnSpPr/>
            <p:nvPr userDrawn="1"/>
          </p:nvCxnSpPr>
          <p:spPr>
            <a:xfrm>
              <a:off x="1372316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 userDrawn="1"/>
          </p:nvCxnSpPr>
          <p:spPr>
            <a:xfrm>
              <a:off x="1387203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ttore 1 97"/>
            <p:cNvCxnSpPr/>
            <p:nvPr userDrawn="1"/>
          </p:nvCxnSpPr>
          <p:spPr>
            <a:xfrm>
              <a:off x="1402090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ttore 1 98"/>
            <p:cNvCxnSpPr/>
            <p:nvPr userDrawn="1"/>
          </p:nvCxnSpPr>
          <p:spPr>
            <a:xfrm>
              <a:off x="1416976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ttore 1 99"/>
            <p:cNvCxnSpPr/>
            <p:nvPr userDrawn="1"/>
          </p:nvCxnSpPr>
          <p:spPr>
            <a:xfrm>
              <a:off x="1431863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ttore 1 100"/>
            <p:cNvCxnSpPr/>
            <p:nvPr userDrawn="1"/>
          </p:nvCxnSpPr>
          <p:spPr>
            <a:xfrm>
              <a:off x="1446750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ttore 1 101"/>
            <p:cNvCxnSpPr/>
            <p:nvPr userDrawn="1"/>
          </p:nvCxnSpPr>
          <p:spPr>
            <a:xfrm>
              <a:off x="1461637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1 102"/>
            <p:cNvCxnSpPr/>
            <p:nvPr userDrawn="1"/>
          </p:nvCxnSpPr>
          <p:spPr>
            <a:xfrm>
              <a:off x="1476523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ttore 1 103"/>
            <p:cNvCxnSpPr/>
            <p:nvPr userDrawn="1"/>
          </p:nvCxnSpPr>
          <p:spPr>
            <a:xfrm>
              <a:off x="1491410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ttore 1 104"/>
            <p:cNvCxnSpPr/>
            <p:nvPr userDrawn="1"/>
          </p:nvCxnSpPr>
          <p:spPr>
            <a:xfrm>
              <a:off x="1506297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ttore 1 105"/>
            <p:cNvCxnSpPr/>
            <p:nvPr userDrawn="1"/>
          </p:nvCxnSpPr>
          <p:spPr>
            <a:xfrm>
              <a:off x="1521183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ttore 1 106"/>
            <p:cNvCxnSpPr/>
            <p:nvPr userDrawn="1"/>
          </p:nvCxnSpPr>
          <p:spPr>
            <a:xfrm>
              <a:off x="1536070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ttore 1 107"/>
            <p:cNvCxnSpPr/>
            <p:nvPr userDrawn="1"/>
          </p:nvCxnSpPr>
          <p:spPr>
            <a:xfrm>
              <a:off x="1550957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ttore 1 108"/>
            <p:cNvCxnSpPr/>
            <p:nvPr userDrawn="1"/>
          </p:nvCxnSpPr>
          <p:spPr>
            <a:xfrm>
              <a:off x="1565843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ttore 1 109"/>
            <p:cNvCxnSpPr/>
            <p:nvPr userDrawn="1"/>
          </p:nvCxnSpPr>
          <p:spPr>
            <a:xfrm>
              <a:off x="1580730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nettore 1 110"/>
            <p:cNvCxnSpPr/>
            <p:nvPr userDrawn="1"/>
          </p:nvCxnSpPr>
          <p:spPr>
            <a:xfrm>
              <a:off x="1595617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Connettore 1 111"/>
            <p:cNvCxnSpPr/>
            <p:nvPr userDrawn="1"/>
          </p:nvCxnSpPr>
          <p:spPr>
            <a:xfrm>
              <a:off x="1610504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Connettore 1 112"/>
            <p:cNvCxnSpPr/>
            <p:nvPr userDrawn="1"/>
          </p:nvCxnSpPr>
          <p:spPr>
            <a:xfrm>
              <a:off x="1625390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onnettore 1 113"/>
            <p:cNvCxnSpPr/>
            <p:nvPr userDrawn="1"/>
          </p:nvCxnSpPr>
          <p:spPr>
            <a:xfrm>
              <a:off x="1640277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onnettore 1 114"/>
            <p:cNvCxnSpPr/>
            <p:nvPr userDrawn="1"/>
          </p:nvCxnSpPr>
          <p:spPr>
            <a:xfrm>
              <a:off x="1655164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ttore 1 115"/>
            <p:cNvCxnSpPr/>
            <p:nvPr userDrawn="1"/>
          </p:nvCxnSpPr>
          <p:spPr>
            <a:xfrm>
              <a:off x="1670050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onnettore 1 116"/>
            <p:cNvCxnSpPr/>
            <p:nvPr userDrawn="1"/>
          </p:nvCxnSpPr>
          <p:spPr>
            <a:xfrm>
              <a:off x="1684937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onnettore 1 117"/>
            <p:cNvCxnSpPr/>
            <p:nvPr userDrawn="1"/>
          </p:nvCxnSpPr>
          <p:spPr>
            <a:xfrm>
              <a:off x="1699824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onnettore 1 118"/>
            <p:cNvCxnSpPr/>
            <p:nvPr userDrawn="1"/>
          </p:nvCxnSpPr>
          <p:spPr>
            <a:xfrm>
              <a:off x="1714710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onnettore 1 119"/>
            <p:cNvCxnSpPr/>
            <p:nvPr userDrawn="1"/>
          </p:nvCxnSpPr>
          <p:spPr>
            <a:xfrm>
              <a:off x="1729597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ttore 1 120"/>
            <p:cNvCxnSpPr/>
            <p:nvPr userDrawn="1"/>
          </p:nvCxnSpPr>
          <p:spPr>
            <a:xfrm>
              <a:off x="17444843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ttore 1 121"/>
            <p:cNvCxnSpPr/>
            <p:nvPr userDrawn="1"/>
          </p:nvCxnSpPr>
          <p:spPr>
            <a:xfrm>
              <a:off x="17593710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ttore 1 122"/>
            <p:cNvCxnSpPr/>
            <p:nvPr userDrawn="1"/>
          </p:nvCxnSpPr>
          <p:spPr>
            <a:xfrm>
              <a:off x="17742577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1 123"/>
            <p:cNvCxnSpPr/>
            <p:nvPr userDrawn="1"/>
          </p:nvCxnSpPr>
          <p:spPr>
            <a:xfrm>
              <a:off x="17891444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1 124"/>
            <p:cNvCxnSpPr/>
            <p:nvPr userDrawn="1"/>
          </p:nvCxnSpPr>
          <p:spPr>
            <a:xfrm>
              <a:off x="18040311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1 125"/>
            <p:cNvCxnSpPr/>
            <p:nvPr userDrawn="1"/>
          </p:nvCxnSpPr>
          <p:spPr>
            <a:xfrm>
              <a:off x="18189178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1 126"/>
            <p:cNvCxnSpPr/>
            <p:nvPr userDrawn="1"/>
          </p:nvCxnSpPr>
          <p:spPr>
            <a:xfrm>
              <a:off x="18338045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ttore 1 127"/>
            <p:cNvCxnSpPr/>
            <p:nvPr userDrawn="1"/>
          </p:nvCxnSpPr>
          <p:spPr>
            <a:xfrm>
              <a:off x="1848691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ttore 1 128"/>
            <p:cNvCxnSpPr/>
            <p:nvPr userDrawn="1"/>
          </p:nvCxnSpPr>
          <p:spPr>
            <a:xfrm>
              <a:off x="18635779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ttore 1 129"/>
            <p:cNvCxnSpPr/>
            <p:nvPr userDrawn="1"/>
          </p:nvCxnSpPr>
          <p:spPr>
            <a:xfrm>
              <a:off x="18784646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ttore 1 130"/>
            <p:cNvCxnSpPr/>
            <p:nvPr userDrawn="1"/>
          </p:nvCxnSpPr>
          <p:spPr>
            <a:xfrm>
              <a:off x="18933462" y="275867"/>
              <a:ext cx="0" cy="567843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itolo 1"/>
          <p:cNvSpPr txBox="1">
            <a:spLocks/>
          </p:cNvSpPr>
          <p:nvPr/>
        </p:nvSpPr>
        <p:spPr>
          <a:xfrm>
            <a:off x="641534" y="4149725"/>
            <a:ext cx="7772400" cy="173246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GB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Welcome Meeting for International Students</a:t>
            </a:r>
          </a:p>
          <a:p>
            <a:r>
              <a:rPr lang="en-GB" altLang="it-IT" sz="2800" dirty="0">
                <a:latin typeface="Arial" panose="020B0604020202020204" pitchFamily="34" charset="0"/>
                <a:cs typeface="Arial" panose="020B0604020202020204" pitchFamily="34" charset="0"/>
              </a:rPr>
              <a:t>Management Engineering Programs</a:t>
            </a:r>
          </a:p>
          <a:p>
            <a:endParaRPr lang="it-IT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February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16, 2022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8" y="5712837"/>
            <a:ext cx="2301358" cy="839319"/>
          </a:xfrm>
          <a:prstGeom prst="rect">
            <a:avLst/>
          </a:prstGeom>
        </p:spPr>
      </p:pic>
      <p:sp>
        <p:nvSpPr>
          <p:cNvPr id="134" name="Rettangolo 133"/>
          <p:cNvSpPr/>
          <p:nvPr/>
        </p:nvSpPr>
        <p:spPr>
          <a:xfrm>
            <a:off x="2478036" y="6295150"/>
            <a:ext cx="5847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Sergio Terzi, Anna Colella, Diletta Fiasca</a:t>
            </a:r>
          </a:p>
        </p:txBody>
      </p:sp>
      <p:pic>
        <p:nvPicPr>
          <p:cNvPr id="6" name="Immagine 5" descr="Immagine che contiene testo, edificio, esterni, cielo&#10;&#10;Descrizione generata automaticamente">
            <a:extLst>
              <a:ext uri="{FF2B5EF4-FFF2-40B4-BE49-F238E27FC236}">
                <a16:creationId xmlns:a16="http://schemas.microsoft.com/office/drawing/2014/main" id="{D5FA067E-B5E2-485E-BCC8-29797D878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2851"/>
            <a:ext cx="9192005" cy="396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303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B85315D-FA6B-4AC9-8DCD-208CD6482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49" y="139166"/>
            <a:ext cx="8899556" cy="840400"/>
          </a:xfrm>
        </p:spPr>
        <p:txBody>
          <a:bodyPr anchor="ctr"/>
          <a:lstStyle/>
          <a:p>
            <a:pPr algn="ctr"/>
            <a:r>
              <a:rPr lang="it-IT" dirty="0"/>
              <a:t>Politecnico di Milano School of Management</a:t>
            </a:r>
            <a:endParaRPr lang="en-US" dirty="0"/>
          </a:p>
        </p:txBody>
      </p:sp>
      <p:pic>
        <p:nvPicPr>
          <p:cNvPr id="4" name="Segnaposto contenuto 3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B8920F7A-2908-4DED-BB49-51276A819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88608"/>
            <a:ext cx="8323726" cy="4349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063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>
            <a:off x="288521" y="139166"/>
            <a:ext cx="8581043" cy="840400"/>
          </a:xfrm>
        </p:spPr>
        <p:txBody>
          <a:bodyPr anchor="ctr"/>
          <a:lstStyle/>
          <a:p>
            <a:pPr algn="ctr"/>
            <a:r>
              <a:rPr lang="en-US" dirty="0" err="1"/>
              <a:t>SoM</a:t>
            </a:r>
            <a:r>
              <a:rPr lang="en-US" dirty="0"/>
              <a:t> Mission</a:t>
            </a:r>
            <a:endParaRPr lang="it-IT" dirty="0"/>
          </a:p>
        </p:txBody>
      </p:sp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CD1DB84F-518B-4E72-BC79-49237046D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344" r="1" b="14345"/>
          <a:stretch/>
        </p:blipFill>
        <p:spPr>
          <a:xfrm>
            <a:off x="101601" y="1473202"/>
            <a:ext cx="7837714" cy="4446618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4652683" y="1473202"/>
            <a:ext cx="4288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b="1" dirty="0"/>
              <a:t>Vision</a:t>
            </a:r>
          </a:p>
          <a:p>
            <a:pPr algn="just"/>
            <a:r>
              <a:rPr lang="en-US" sz="1600" i="1" dirty="0"/>
              <a:t>We envision a world where responsible leaders are driven by the search for collective benefit empowered by technological enlightenment.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722376" y="3203507"/>
            <a:ext cx="421890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Mission</a:t>
            </a:r>
          </a:p>
          <a:p>
            <a:pPr algn="just"/>
            <a:r>
              <a:rPr lang="en-US" sz="1600" i="1" dirty="0"/>
              <a:t>The mission of the School of Management (SoM) is to contribute to the collective good through a critical understanding of the opportunities offered by innovation.</a:t>
            </a:r>
          </a:p>
        </p:txBody>
      </p:sp>
      <p:sp>
        <p:nvSpPr>
          <p:cNvPr id="9" name="Rettangolo con angoli arrotondati in diagonale 8"/>
          <p:cNvSpPr/>
          <p:nvPr/>
        </p:nvSpPr>
        <p:spPr>
          <a:xfrm>
            <a:off x="4020458" y="4657235"/>
            <a:ext cx="2891090" cy="349267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HIGH‐QUALITY EDUCATION</a:t>
            </a:r>
          </a:p>
        </p:txBody>
      </p:sp>
      <p:sp>
        <p:nvSpPr>
          <p:cNvPr id="12" name="Rettangolo con angoli arrotondati in diagonale 11"/>
          <p:cNvSpPr/>
          <p:nvPr/>
        </p:nvSpPr>
        <p:spPr>
          <a:xfrm>
            <a:off x="4435607" y="5113893"/>
            <a:ext cx="2933382" cy="349267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HIGH‐QUALITY RESEARCH</a:t>
            </a:r>
          </a:p>
        </p:txBody>
      </p:sp>
      <p:sp>
        <p:nvSpPr>
          <p:cNvPr id="13" name="Rettangolo con angoli arrotondati in diagonale 12"/>
          <p:cNvSpPr/>
          <p:nvPr/>
        </p:nvSpPr>
        <p:spPr>
          <a:xfrm>
            <a:off x="4934751" y="5582308"/>
            <a:ext cx="3505548" cy="349267"/>
          </a:xfrm>
          <a:prstGeom prst="round2Diag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+mj-lt"/>
              </a:rPr>
              <a:t>ENGAGEMENT WITH THE COMMUNITY</a:t>
            </a:r>
          </a:p>
        </p:txBody>
      </p:sp>
    </p:spTree>
    <p:extLst>
      <p:ext uri="{BB962C8B-B14F-4D97-AF65-F5344CB8AC3E}">
        <p14:creationId xmlns:p14="http://schemas.microsoft.com/office/powerpoint/2010/main" val="722157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it-IT" dirty="0" err="1"/>
              <a:t>SoM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Lines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796" y="1328363"/>
            <a:ext cx="8423617" cy="471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3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DB04183-5CDE-4996-BC45-7F752E26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28" y="139166"/>
            <a:ext cx="8926717" cy="840400"/>
          </a:xfrm>
        </p:spPr>
        <p:txBody>
          <a:bodyPr anchor="ctr"/>
          <a:lstStyle/>
          <a:p>
            <a:pPr algn="ctr"/>
            <a:r>
              <a:rPr lang="en-US" dirty="0"/>
              <a:t>SoM Accreditations, Rankings &amp; Memberships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5DD89DB-8ECB-412E-92F5-33B524F21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219" y="1600200"/>
            <a:ext cx="7239224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8010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D2A235-29C7-4074-BDAA-C1936BE20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88" y="139166"/>
            <a:ext cx="8944823" cy="840400"/>
          </a:xfrm>
        </p:spPr>
        <p:txBody>
          <a:bodyPr anchor="ctr"/>
          <a:lstStyle/>
          <a:p>
            <a:pPr algn="ctr"/>
            <a:r>
              <a:rPr lang="en-US" dirty="0"/>
              <a:t>The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Programme</a:t>
            </a:r>
            <a:r>
              <a:rPr lang="en-US" dirty="0"/>
              <a:t> Portfolio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18B43843-DA6D-4B10-B475-595581ACD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4853" y="1272012"/>
            <a:ext cx="6755169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1127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7C940032-BDAC-4420-B7CA-E6DCC7856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566" y="112542"/>
            <a:ext cx="8869680" cy="101287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>
                <a:latin typeface="+mn-lt"/>
              </a:rPr>
              <a:t>Bachelor &amp; Master of Science Degrees in Management Engineering</a:t>
            </a:r>
            <a:endParaRPr lang="it-IT" dirty="0">
              <a:latin typeface="+mn-lt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C0168FA8-62B3-4B20-A218-A650D97E6B92}"/>
              </a:ext>
            </a:extLst>
          </p:cNvPr>
          <p:cNvSpPr/>
          <p:nvPr/>
        </p:nvSpPr>
        <p:spPr>
          <a:xfrm>
            <a:off x="52406" y="1641606"/>
            <a:ext cx="9000000" cy="4068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dirty="0"/>
              <a:t>Our BSc and MSc degrees offer general and specific managerial competences based on a solid scientific and engineering background</a:t>
            </a:r>
          </a:p>
          <a:p>
            <a:pPr algn="just"/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b="1" dirty="0"/>
              <a:t>3-year</a:t>
            </a:r>
            <a:r>
              <a:rPr lang="en-GB" dirty="0"/>
              <a:t> Bachelor of Science in Management Engineering (taught in </a:t>
            </a:r>
            <a:r>
              <a:rPr lang="en-GB" b="1" dirty="0"/>
              <a:t>Italian</a:t>
            </a:r>
            <a:r>
              <a:rPr lang="en-GB" dirty="0"/>
              <a:t>)</a:t>
            </a:r>
          </a:p>
          <a:p>
            <a:pPr algn="just"/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b="1" dirty="0"/>
              <a:t>2-year</a:t>
            </a:r>
            <a:r>
              <a:rPr lang="en-GB" dirty="0"/>
              <a:t> MSc in Management Engineering (taught in </a:t>
            </a:r>
            <a:r>
              <a:rPr lang="en-GB" b="1" dirty="0"/>
              <a:t>English</a:t>
            </a:r>
            <a:r>
              <a:rPr lang="en-GB" dirty="0"/>
              <a:t>)</a:t>
            </a:r>
          </a:p>
          <a:p>
            <a:pPr algn="just"/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dirty="0"/>
              <a:t>Every year </a:t>
            </a:r>
            <a:r>
              <a:rPr lang="en-GB" b="1" dirty="0"/>
              <a:t>+700 </a:t>
            </a:r>
            <a:r>
              <a:rPr lang="en-GB" dirty="0"/>
              <a:t>students enter the BSc programme and the MSc programme respectively; about 2.700 students overall</a:t>
            </a:r>
          </a:p>
          <a:p>
            <a:pPr algn="just"/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b="1" dirty="0"/>
              <a:t>98%</a:t>
            </a:r>
            <a:r>
              <a:rPr lang="en-GB" dirty="0"/>
              <a:t> of placement within 1 year from graduation</a:t>
            </a:r>
          </a:p>
          <a:p>
            <a:pPr algn="just"/>
            <a:endParaRPr lang="en-GB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dirty="0"/>
              <a:t>Strong opportunities for experiences abroad through exchanges and double degree programmes</a:t>
            </a:r>
          </a:p>
        </p:txBody>
      </p:sp>
    </p:spTree>
    <p:extLst>
      <p:ext uri="{BB962C8B-B14F-4D97-AF65-F5344CB8AC3E}">
        <p14:creationId xmlns:p14="http://schemas.microsoft.com/office/powerpoint/2010/main" val="857701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434B602E-433F-4ECA-9F74-8E3CDC087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543"/>
            <a:ext cx="9144000" cy="970670"/>
          </a:xfrm>
        </p:spPr>
        <p:txBody>
          <a:bodyPr anchor="ctr">
            <a:noAutofit/>
          </a:bodyPr>
          <a:lstStyle/>
          <a:p>
            <a:pPr algn="ctr"/>
            <a:r>
              <a:rPr lang="en-US" dirty="0"/>
              <a:t>Master of Science in Management Engineering  </a:t>
            </a:r>
            <a:br>
              <a:rPr lang="en-US" dirty="0"/>
            </a:br>
            <a:r>
              <a:rPr lang="en-US" dirty="0"/>
              <a:t>Overall Structure</a:t>
            </a:r>
            <a:endParaRPr lang="en-GB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520E4AC-6283-4F15-AE74-2449090C6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28" y="1856934"/>
            <a:ext cx="6587051" cy="380200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19A368F-A161-4FAE-93B8-C32D2B6F4323}"/>
              </a:ext>
            </a:extLst>
          </p:cNvPr>
          <p:cNvSpPr/>
          <p:nvPr/>
        </p:nvSpPr>
        <p:spPr>
          <a:xfrm>
            <a:off x="262404" y="2075998"/>
            <a:ext cx="1031824" cy="307663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The first year focuses on providing a common knowledge basis that characterizes the Master of Science programme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B72303D-CC8B-42D6-86A9-BB1EF5F284DB}"/>
              </a:ext>
            </a:extLst>
          </p:cNvPr>
          <p:cNvSpPr/>
          <p:nvPr/>
        </p:nvSpPr>
        <p:spPr>
          <a:xfrm>
            <a:off x="2556177" y="1336432"/>
            <a:ext cx="4045726" cy="39389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Two-year programme - </a:t>
            </a:r>
            <a:r>
              <a:rPr lang="en-US" sz="1600" b="1" dirty="0"/>
              <a:t>120 ECTS credits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373F394-5FBD-42B0-9A85-E3363D5AAA24}"/>
              </a:ext>
            </a:extLst>
          </p:cNvPr>
          <p:cNvSpPr/>
          <p:nvPr/>
        </p:nvSpPr>
        <p:spPr>
          <a:xfrm>
            <a:off x="7881279" y="2075998"/>
            <a:ext cx="1158200" cy="307663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200" dirty="0"/>
              <a:t>The second year </a:t>
            </a:r>
            <a:r>
              <a:rPr lang="en-GB" sz="1200" dirty="0">
                <a:cs typeface="Arial" panose="020B0604020202020204" pitchFamily="34" charset="0"/>
              </a:rPr>
              <a:t>is dedicated to developing vertical competencies within </a:t>
            </a:r>
            <a:r>
              <a:rPr lang="en-GB" sz="1200" b="1" dirty="0">
                <a:cs typeface="Arial" panose="020B0604020202020204" pitchFamily="34" charset="0"/>
              </a:rPr>
              <a:t>14 Majors,</a:t>
            </a:r>
            <a:r>
              <a:rPr lang="en-US" sz="1200" b="1" dirty="0"/>
              <a:t> </a:t>
            </a:r>
            <a:r>
              <a:rPr lang="en-US" sz="1200" dirty="0"/>
              <a:t>focusing on different specialized disciplines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1AC5D6F-CB05-4035-9443-169D14AEDA98}"/>
              </a:ext>
            </a:extLst>
          </p:cNvPr>
          <p:cNvSpPr/>
          <p:nvPr/>
        </p:nvSpPr>
        <p:spPr>
          <a:xfrm>
            <a:off x="362275" y="5658940"/>
            <a:ext cx="8433530" cy="4127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Some free choice courses are available to give students the possibility of receiving a multidisciplinary and customized education</a:t>
            </a:r>
          </a:p>
        </p:txBody>
      </p:sp>
    </p:spTree>
    <p:extLst>
      <p:ext uri="{BB962C8B-B14F-4D97-AF65-F5344CB8AC3E}">
        <p14:creationId xmlns:p14="http://schemas.microsoft.com/office/powerpoint/2010/main" val="7904871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5F2B4BE4-FEA6-421F-BC79-FDA52DB9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1" y="0"/>
            <a:ext cx="8921931" cy="1055077"/>
          </a:xfrm>
        </p:spPr>
        <p:txBody>
          <a:bodyPr anchor="ctr">
            <a:normAutofit/>
          </a:bodyPr>
          <a:lstStyle/>
          <a:p>
            <a:pPr algn="ctr"/>
            <a:r>
              <a:rPr lang="en-GB" dirty="0"/>
              <a:t>International Exchanges at </a:t>
            </a:r>
            <a:r>
              <a:rPr lang="en-GB" dirty="0" err="1"/>
              <a:t>SoM</a:t>
            </a:r>
            <a:endParaRPr lang="en-GB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F38A374-12BD-49ED-85D6-5FBAEB726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554" y="1814732"/>
            <a:ext cx="2851461" cy="324729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106BEE5-EB00-47B0-A5BB-FD3CDE7ECC32}"/>
              </a:ext>
            </a:extLst>
          </p:cNvPr>
          <p:cNvSpPr txBox="1"/>
          <p:nvPr/>
        </p:nvSpPr>
        <p:spPr>
          <a:xfrm>
            <a:off x="5876014" y="3871614"/>
            <a:ext cx="31373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Outgoing</a:t>
            </a:r>
            <a:r>
              <a:rPr lang="it-IT" dirty="0"/>
              <a:t> students: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/>
              <a:t>&gt; 1380</a:t>
            </a:r>
            <a:r>
              <a:rPr lang="it-IT" dirty="0"/>
              <a:t> students in the last 6 years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To &gt; </a:t>
            </a:r>
            <a:r>
              <a:rPr lang="it-IT" b="1" dirty="0"/>
              <a:t>140 </a:t>
            </a:r>
            <a:r>
              <a:rPr lang="it-IT" dirty="0"/>
              <a:t>institutions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CE037E-BF91-453C-B4E1-F6465789FEE9}"/>
              </a:ext>
            </a:extLst>
          </p:cNvPr>
          <p:cNvSpPr txBox="1"/>
          <p:nvPr/>
        </p:nvSpPr>
        <p:spPr>
          <a:xfrm>
            <a:off x="460386" y="3871614"/>
            <a:ext cx="2966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Incoming</a:t>
            </a:r>
            <a:r>
              <a:rPr lang="it-IT" dirty="0"/>
              <a:t> students:</a:t>
            </a:r>
          </a:p>
          <a:p>
            <a:pPr marL="285750" indent="-285750">
              <a:buFont typeface="Arial" charset="0"/>
              <a:buChar char="•"/>
            </a:pPr>
            <a:r>
              <a:rPr lang="it-IT" b="1" dirty="0"/>
              <a:t>&gt; 1700</a:t>
            </a:r>
            <a:r>
              <a:rPr lang="it-IT" dirty="0"/>
              <a:t> students in the last 6 years</a:t>
            </a:r>
          </a:p>
          <a:p>
            <a:pPr marL="285750" indent="-285750">
              <a:buFont typeface="Arial" charset="0"/>
              <a:buChar char="•"/>
            </a:pPr>
            <a:r>
              <a:rPr lang="it-IT" dirty="0"/>
              <a:t>From &gt; </a:t>
            </a:r>
            <a:r>
              <a:rPr lang="it-IT" b="1" dirty="0"/>
              <a:t>130 </a:t>
            </a:r>
            <a:r>
              <a:rPr lang="it-IT" dirty="0"/>
              <a:t>institutions</a:t>
            </a:r>
          </a:p>
        </p:txBody>
      </p:sp>
      <p:sp>
        <p:nvSpPr>
          <p:cNvPr id="13" name="Freccia destra 4">
            <a:extLst>
              <a:ext uri="{FF2B5EF4-FFF2-40B4-BE49-F238E27FC236}">
                <a16:creationId xmlns:a16="http://schemas.microsoft.com/office/drawing/2014/main" id="{1B390C92-55B2-4F09-AEDA-9D4E9881578B}"/>
              </a:ext>
            </a:extLst>
          </p:cNvPr>
          <p:cNvSpPr/>
          <p:nvPr/>
        </p:nvSpPr>
        <p:spPr>
          <a:xfrm>
            <a:off x="1193594" y="2990967"/>
            <a:ext cx="737715" cy="3093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reccia destra 5">
            <a:extLst>
              <a:ext uri="{FF2B5EF4-FFF2-40B4-BE49-F238E27FC236}">
                <a16:creationId xmlns:a16="http://schemas.microsoft.com/office/drawing/2014/main" id="{7517740E-A126-4850-B3B5-04F7FAFE487F}"/>
              </a:ext>
            </a:extLst>
          </p:cNvPr>
          <p:cNvSpPr/>
          <p:nvPr/>
        </p:nvSpPr>
        <p:spPr>
          <a:xfrm>
            <a:off x="6557569" y="2959043"/>
            <a:ext cx="813238" cy="34126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F02AA2A4-6E20-4BD9-AF89-57C1B188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375664"/>
            <a:ext cx="3509554" cy="1044000"/>
          </a:xfrm>
          <a:prstGeom prst="rect">
            <a:avLst/>
          </a:prstGeom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>
            <a:off x="661182" y="5683348"/>
            <a:ext cx="775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Exchange </a:t>
            </a:r>
            <a:r>
              <a:rPr lang="it-IT" dirty="0" err="1"/>
              <a:t>Partnerships</a:t>
            </a:r>
            <a:r>
              <a:rPr lang="it-IT" dirty="0"/>
              <a:t> with </a:t>
            </a:r>
            <a:r>
              <a:rPr lang="it-IT" b="1" dirty="0"/>
              <a:t>200 </a:t>
            </a:r>
            <a:r>
              <a:rPr lang="it-IT" b="1" dirty="0" err="1"/>
              <a:t>institutions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it-IT" dirty="0" err="1"/>
              <a:t>incoming</a:t>
            </a:r>
            <a:r>
              <a:rPr lang="it-IT" dirty="0"/>
              <a:t> + </a:t>
            </a:r>
            <a:r>
              <a:rPr lang="it-IT" dirty="0" err="1"/>
              <a:t>outgoing</a:t>
            </a:r>
            <a:r>
              <a:rPr lang="it-I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8555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GB" dirty="0"/>
              <a:t>International Exchanges at </a:t>
            </a:r>
            <a:r>
              <a:rPr lang="en-GB" dirty="0" err="1"/>
              <a:t>SoM</a:t>
            </a:r>
            <a:endParaRPr lang="en-GB" dirty="0"/>
          </a:p>
        </p:txBody>
      </p:sp>
      <p:sp>
        <p:nvSpPr>
          <p:cNvPr id="15" name="Rettangolo 3"/>
          <p:cNvSpPr/>
          <p:nvPr/>
        </p:nvSpPr>
        <p:spPr>
          <a:xfrm>
            <a:off x="268677" y="1600720"/>
            <a:ext cx="2810107" cy="9908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Standard “Erasmus” exchanges</a:t>
            </a:r>
          </a:p>
        </p:txBody>
      </p:sp>
      <p:sp>
        <p:nvSpPr>
          <p:cNvPr id="16" name="Rettangolo 4"/>
          <p:cNvSpPr/>
          <p:nvPr/>
        </p:nvSpPr>
        <p:spPr>
          <a:xfrm>
            <a:off x="6254023" y="1612590"/>
            <a:ext cx="2810107" cy="99089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/>
              <a:t>International Double/Dual Degrees</a:t>
            </a:r>
          </a:p>
        </p:txBody>
      </p:sp>
      <p:sp>
        <p:nvSpPr>
          <p:cNvPr id="17" name="Rettangolo 6"/>
          <p:cNvSpPr/>
          <p:nvPr/>
        </p:nvSpPr>
        <p:spPr>
          <a:xfrm>
            <a:off x="3274065" y="1600720"/>
            <a:ext cx="2810107" cy="9908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International Alliances </a:t>
            </a:r>
          </a:p>
        </p:txBody>
      </p:sp>
      <p:sp>
        <p:nvSpPr>
          <p:cNvPr id="18" name="CasellaDiTesto 8"/>
          <p:cNvSpPr txBox="1"/>
          <p:nvPr/>
        </p:nvSpPr>
        <p:spPr>
          <a:xfrm>
            <a:off x="268677" y="2862378"/>
            <a:ext cx="2810107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Normally </a:t>
            </a:r>
            <a:r>
              <a:rPr lang="en-GB" sz="1600" b="1" dirty="0"/>
              <a:t>1 semester</a:t>
            </a:r>
            <a:r>
              <a:rPr lang="en-GB" sz="1600" dirty="0"/>
              <a:t> abroad (on average 30 ECTS credits)</a:t>
            </a:r>
          </a:p>
          <a:p>
            <a:endParaRPr lang="en-GB" sz="1600" dirty="0"/>
          </a:p>
          <a:p>
            <a:r>
              <a:rPr lang="en-GB" sz="1600" dirty="0"/>
              <a:t>More than </a:t>
            </a:r>
            <a:r>
              <a:rPr lang="en-GB" sz="1600" b="1" dirty="0"/>
              <a:t>180</a:t>
            </a:r>
            <a:r>
              <a:rPr lang="en-GB" sz="1600" dirty="0"/>
              <a:t> destinations worldwide</a:t>
            </a:r>
          </a:p>
          <a:p>
            <a:endParaRPr lang="en-GB" sz="1600" dirty="0"/>
          </a:p>
          <a:p>
            <a:r>
              <a:rPr lang="en-GB" sz="1600" dirty="0"/>
              <a:t>Both at </a:t>
            </a:r>
            <a:r>
              <a:rPr lang="en-GB" sz="1600" b="1" dirty="0"/>
              <a:t>BSc</a:t>
            </a:r>
            <a:r>
              <a:rPr lang="en-GB" sz="1600" dirty="0"/>
              <a:t> and </a:t>
            </a:r>
            <a:r>
              <a:rPr lang="en-GB" sz="1600" b="1" dirty="0"/>
              <a:t>MSc</a:t>
            </a:r>
            <a:r>
              <a:rPr lang="en-GB" sz="1600" dirty="0"/>
              <a:t> level</a:t>
            </a:r>
          </a:p>
          <a:p>
            <a:endParaRPr lang="en-GB" sz="1600" dirty="0"/>
          </a:p>
          <a:p>
            <a:r>
              <a:rPr lang="en-GB" sz="1600" b="1" dirty="0"/>
              <a:t>+250</a:t>
            </a:r>
            <a:r>
              <a:rPr lang="en-GB" sz="1600" dirty="0"/>
              <a:t> outgoing students every year</a:t>
            </a:r>
            <a:endParaRPr lang="en-GB" sz="1600" b="1" dirty="0"/>
          </a:p>
        </p:txBody>
      </p:sp>
      <p:sp>
        <p:nvSpPr>
          <p:cNvPr id="19" name="CasellaDiTesto 9"/>
          <p:cNvSpPr txBox="1"/>
          <p:nvPr/>
        </p:nvSpPr>
        <p:spPr>
          <a:xfrm>
            <a:off x="3274065" y="2862378"/>
            <a:ext cx="2810107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dirty="0"/>
              <a:t>Normally </a:t>
            </a:r>
            <a:r>
              <a:rPr lang="en-GB" sz="1600" b="1" dirty="0"/>
              <a:t>1 year </a:t>
            </a:r>
            <a:r>
              <a:rPr lang="en-GB" sz="1600" dirty="0"/>
              <a:t>abroad (depending on the programs), possibly in more sites</a:t>
            </a:r>
          </a:p>
          <a:p>
            <a:endParaRPr lang="en-GB" sz="1600" dirty="0"/>
          </a:p>
          <a:p>
            <a:r>
              <a:rPr lang="en-GB" sz="1600" b="1" dirty="0"/>
              <a:t>Alliance4Tech</a:t>
            </a:r>
          </a:p>
          <a:p>
            <a:r>
              <a:rPr lang="en-GB" sz="1600" b="1" dirty="0"/>
              <a:t>UNITECH</a:t>
            </a:r>
          </a:p>
          <a:p>
            <a:endParaRPr lang="en-GB" sz="1600" b="1" dirty="0"/>
          </a:p>
          <a:p>
            <a:endParaRPr lang="en-GB" sz="1600" b="1" dirty="0"/>
          </a:p>
          <a:p>
            <a:r>
              <a:rPr lang="en-GB" sz="1600" b="1" dirty="0"/>
              <a:t>MSc level</a:t>
            </a:r>
          </a:p>
          <a:p>
            <a:endParaRPr lang="en-GB" sz="1600" b="1" dirty="0"/>
          </a:p>
        </p:txBody>
      </p:sp>
      <p:sp>
        <p:nvSpPr>
          <p:cNvPr id="20" name="CasellaDiTesto 12"/>
          <p:cNvSpPr txBox="1"/>
          <p:nvPr/>
        </p:nvSpPr>
        <p:spPr>
          <a:xfrm>
            <a:off x="6254023" y="2874248"/>
            <a:ext cx="2810107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1600" b="1" dirty="0"/>
              <a:t>1,5-2 years </a:t>
            </a:r>
            <a:r>
              <a:rPr lang="en-GB" sz="1600" dirty="0"/>
              <a:t>abroad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600" dirty="0"/>
              <a:t>International Double Degrees promoted by POLIMI (</a:t>
            </a:r>
            <a:r>
              <a:rPr lang="en-GB" sz="1600" b="1" dirty="0"/>
              <a:t>40+ programs</a:t>
            </a:r>
            <a:r>
              <a:rPr lang="en-GB" sz="1600" dirty="0"/>
              <a:t>), at BSc and MSc level</a:t>
            </a:r>
          </a:p>
          <a:p>
            <a:pPr marL="285750" indent="-285750">
              <a:buFont typeface="Arial" charset="0"/>
              <a:buChar char="•"/>
            </a:pPr>
            <a:endParaRPr lang="en-GB" sz="1600" dirty="0"/>
          </a:p>
          <a:p>
            <a:pPr marL="285750" indent="-285750">
              <a:buFont typeface="Arial" charset="0"/>
              <a:buChar char="•"/>
            </a:pPr>
            <a:r>
              <a:rPr lang="en-GB" sz="1600" dirty="0"/>
              <a:t>International Dual Degrees promoted by </a:t>
            </a:r>
            <a:r>
              <a:rPr lang="en-GB" sz="1600" b="1" dirty="0"/>
              <a:t>SoM</a:t>
            </a:r>
            <a:r>
              <a:rPr lang="en-GB" sz="1600" dirty="0"/>
              <a:t>-POLIMI (</a:t>
            </a:r>
            <a:r>
              <a:rPr lang="en-GB" sz="1600" dirty="0" err="1"/>
              <a:t>Audencia</a:t>
            </a:r>
            <a:r>
              <a:rPr lang="en-GB" sz="1600" dirty="0"/>
              <a:t>, Solvay, </a:t>
            </a:r>
            <a:r>
              <a:rPr lang="en-GB" sz="1600" dirty="0" err="1"/>
              <a:t>Tongjii</a:t>
            </a:r>
            <a:r>
              <a:rPr lang="en-GB" sz="1600" dirty="0"/>
              <a:t>, Tsinghua), </a:t>
            </a:r>
            <a:r>
              <a:rPr lang="en-GB" sz="1600" b="1" dirty="0"/>
              <a:t>only MSc</a:t>
            </a:r>
            <a:r>
              <a:rPr lang="en-GB" sz="1600" dirty="0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888345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GB" dirty="0"/>
              <a:t>International Alliances at </a:t>
            </a:r>
            <a:r>
              <a:rPr lang="en-GB" dirty="0" err="1"/>
              <a:t>SoM</a:t>
            </a:r>
            <a:endParaRPr lang="it-IT" dirty="0"/>
          </a:p>
        </p:txBody>
      </p:sp>
      <p:pic>
        <p:nvPicPr>
          <p:cNvPr id="9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057" y="3698237"/>
            <a:ext cx="3177366" cy="1749335"/>
          </a:xfrm>
          <a:prstGeom prst="rect">
            <a:avLst/>
          </a:prstGeom>
        </p:spPr>
      </p:pic>
      <p:pic>
        <p:nvPicPr>
          <p:cNvPr id="10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8947" y="1518064"/>
            <a:ext cx="1197107" cy="1678184"/>
          </a:xfrm>
          <a:prstGeom prst="rect">
            <a:avLst/>
          </a:prstGeom>
        </p:spPr>
      </p:pic>
      <p:pic>
        <p:nvPicPr>
          <p:cNvPr id="11" name="Immagin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8947" y="4285069"/>
            <a:ext cx="2907641" cy="529360"/>
          </a:xfrm>
          <a:prstGeom prst="rect">
            <a:avLst/>
          </a:prstGeom>
        </p:spPr>
      </p:pic>
      <p:pic>
        <p:nvPicPr>
          <p:cNvPr id="12" name="Immagin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042" y="2088062"/>
            <a:ext cx="2002215" cy="6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61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429625" y="304800"/>
            <a:ext cx="714375" cy="244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AC7AAB8-935D-427F-B7F5-EF6B39BEA877}" type="slidenum">
              <a:rPr lang="it-IT" altLang="it-IT" smtClean="0"/>
              <a:pPr>
                <a:defRPr/>
              </a:pPr>
              <a:t>2</a:t>
            </a:fld>
            <a:endParaRPr lang="it-IT" alt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528" y="1330700"/>
            <a:ext cx="7684631" cy="476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07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921" y="1350494"/>
            <a:ext cx="5285455" cy="4716000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1813186"/>
            <a:ext cx="1800000" cy="161581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844062" y="407963"/>
            <a:ext cx="77245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rgbClr val="F4F4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Milano! </a:t>
            </a:r>
            <a:r>
              <a:rPr lang="it-IT" sz="2200" b="1" dirty="0" err="1">
                <a:solidFill>
                  <a:srgbClr val="F4F4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sz="2200" b="1" dirty="0">
                <a:solidFill>
                  <a:srgbClr val="F4F4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200" b="1" dirty="0" err="1">
                <a:solidFill>
                  <a:srgbClr val="F4F4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it-IT" sz="2200" b="1" dirty="0">
                <a:solidFill>
                  <a:srgbClr val="F4F4F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84690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0" y="1263192"/>
            <a:ext cx="9144000" cy="4911365"/>
          </a:xfrm>
        </p:spPr>
        <p:txBody>
          <a:bodyPr>
            <a:normAutofit fontScale="92500"/>
          </a:bodyPr>
          <a:lstStyle/>
          <a:p>
            <a:pPr marL="457200" lvl="1" indent="0">
              <a:buNone/>
            </a:pPr>
            <a:r>
              <a:rPr lang="en-GB" sz="2400" b="1" dirty="0">
                <a:latin typeface="+mn-lt"/>
              </a:rPr>
              <a:t>-   </a:t>
            </a:r>
            <a:r>
              <a:rPr lang="en-GB" sz="2400" b="1" dirty="0">
                <a:solidFill>
                  <a:srgbClr val="FF0000"/>
                </a:solidFill>
                <a:latin typeface="+mn-lt"/>
              </a:rPr>
              <a:t>About the Study Plan: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Students must fill out their </a:t>
            </a:r>
            <a:r>
              <a:rPr lang="en-US" sz="2000" b="1" dirty="0">
                <a:latin typeface="+mn-lt"/>
              </a:rPr>
              <a:t>Study Plan online</a:t>
            </a:r>
            <a:r>
              <a:rPr lang="en-US" sz="2000" dirty="0">
                <a:latin typeface="+mn-lt"/>
              </a:rPr>
              <a:t>, based on their </a:t>
            </a:r>
            <a:r>
              <a:rPr lang="en-US" sz="2000" b="1" dirty="0">
                <a:latin typeface="+mn-lt"/>
              </a:rPr>
              <a:t>Learning Agreement </a:t>
            </a:r>
            <a:r>
              <a:rPr lang="en-US" sz="2000" dirty="0">
                <a:latin typeface="+mn-lt"/>
              </a:rPr>
              <a:t>and following the instructions and deadlines provided by the </a:t>
            </a:r>
            <a:r>
              <a:rPr lang="en-US" sz="2000" b="1" dirty="0">
                <a:latin typeface="+mn-lt"/>
              </a:rPr>
              <a:t>Studesk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The Study Plan registration will activate almost everything: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+mn-lt"/>
              </a:rPr>
              <a:t>E</a:t>
            </a:r>
            <a:r>
              <a:rPr lang="is-IS" sz="2000" dirty="0">
                <a:latin typeface="+mn-lt"/>
              </a:rPr>
              <a:t>xam registration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+mn-lt"/>
              </a:rPr>
              <a:t>A</a:t>
            </a:r>
            <a:r>
              <a:rPr lang="is-IS" sz="2000" dirty="0">
                <a:latin typeface="+mn-lt"/>
              </a:rPr>
              <a:t>ccess to online materials provided by our Faculty (BeeP portal)</a:t>
            </a:r>
          </a:p>
          <a:p>
            <a:pPr lvl="3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+mn-lt"/>
              </a:rPr>
              <a:t>O</a:t>
            </a:r>
            <a:r>
              <a:rPr lang="is-IS" sz="2000" dirty="0">
                <a:latin typeface="+mn-lt"/>
              </a:rPr>
              <a:t>ther online services</a:t>
            </a:r>
            <a:endParaRPr lang="en-GB" sz="200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 Study Plan can be changed every 6 months in the dedicated time-window (Sept/Oct- Feb/Mar)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 Major can only be changed in September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To know more, please follow this link: </a:t>
            </a:r>
            <a:r>
              <a:rPr lang="en-US" sz="2000" dirty="0">
                <a:latin typeface="+mn-lt"/>
                <a:hlinkClick r:id="rId2"/>
              </a:rPr>
              <a:t>https://www.polimi.it/en/exchange-students-incoming/study-plan/</a:t>
            </a:r>
            <a:r>
              <a:rPr lang="en-US" sz="2000" dirty="0">
                <a:latin typeface="+mn-lt"/>
              </a:rPr>
              <a:t>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Read carefully the Teaching Regulation and the programme structure: </a:t>
            </a:r>
            <a:r>
              <a:rPr lang="en-US" sz="2000" dirty="0">
                <a:latin typeface="+mn-lt"/>
                <a:hlinkClick r:id="rId3"/>
              </a:rPr>
              <a:t>https://www.polimi.it/?id=6502&amp;anno=2020&amp;campus=&amp;scuola=&amp;corso=479&amp;L=1</a:t>
            </a:r>
            <a:endParaRPr lang="en-US" sz="2000" dirty="0"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283464" y="142558"/>
            <a:ext cx="8709707" cy="837830"/>
          </a:xfr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it-IT" b="1" dirty="0">
                <a:solidFill>
                  <a:schemeClr val="bg1"/>
                </a:solidFill>
              </a:rPr>
              <a:t>What you should know</a:t>
            </a:r>
            <a:r>
              <a:rPr lang="is-IS" b="1" dirty="0">
                <a:solidFill>
                  <a:schemeClr val="bg1"/>
                </a:solidFill>
              </a:rPr>
              <a:t>…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969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283464" y="142558"/>
            <a:ext cx="8650674" cy="847256"/>
          </a:xfr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it-IT" b="1" dirty="0">
                <a:solidFill>
                  <a:schemeClr val="bg1"/>
                </a:solidFill>
                <a:ea typeface="+mj-ea"/>
              </a:rPr>
              <a:t>What you should know</a:t>
            </a:r>
            <a:r>
              <a:rPr lang="is-IS" b="1" dirty="0">
                <a:solidFill>
                  <a:schemeClr val="bg1"/>
                </a:solidFill>
                <a:ea typeface="+mj-ea"/>
              </a:rPr>
              <a:t>…</a:t>
            </a:r>
            <a:endParaRPr lang="it-IT" b="1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5" name="Segnaposto contenuto 1"/>
          <p:cNvSpPr txBox="1">
            <a:spLocks/>
          </p:cNvSpPr>
          <p:nvPr/>
        </p:nvSpPr>
        <p:spPr>
          <a:xfrm>
            <a:off x="0" y="1216058"/>
            <a:ext cx="9144000" cy="4930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Wingdings" charset="2"/>
              <a:buNone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GB" sz="2000" b="1" dirty="0">
                <a:latin typeface="+mn-lt"/>
              </a:rPr>
              <a:t>– </a:t>
            </a:r>
            <a:r>
              <a:rPr lang="en-GB" sz="2400" b="1" dirty="0">
                <a:solidFill>
                  <a:srgbClr val="FF0000"/>
                </a:solidFill>
                <a:latin typeface="+mn-lt"/>
              </a:rPr>
              <a:t>About the Course Registration and Structure</a:t>
            </a:r>
            <a:r>
              <a:rPr lang="en-GB" sz="2400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marL="457200" lvl="1" indent="0">
              <a:buNone/>
            </a:pPr>
            <a:endParaRPr lang="en-GB" sz="1100" dirty="0">
              <a:latin typeface="+mn-lt"/>
            </a:endParaRPr>
          </a:p>
          <a:p>
            <a:pPr lvl="2" algn="just"/>
            <a:r>
              <a:rPr lang="en-GB" dirty="0">
                <a:latin typeface="+mn-lt"/>
              </a:rPr>
              <a:t>By submitting your </a:t>
            </a:r>
            <a:r>
              <a:rPr lang="en-GB" b="1" dirty="0">
                <a:latin typeface="+mn-lt"/>
              </a:rPr>
              <a:t>Study Plan on line</a:t>
            </a:r>
            <a:r>
              <a:rPr lang="en-GB" dirty="0">
                <a:latin typeface="+mn-lt"/>
              </a:rPr>
              <a:t>, </a:t>
            </a:r>
            <a:r>
              <a:rPr lang="en-US" dirty="0">
                <a:latin typeface="+mn-lt"/>
              </a:rPr>
              <a:t>you can register for classes</a:t>
            </a:r>
            <a:endParaRPr lang="en-US" b="1" dirty="0">
              <a:latin typeface="+mn-lt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Courses run by semester: Sept/Dec (exams in Jan/Feb); Feb/June (exams in June/July)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Exchange students can </a:t>
            </a:r>
            <a:r>
              <a:rPr lang="it-IT" dirty="0" err="1">
                <a:latin typeface="+mn-lt"/>
              </a:rPr>
              <a:t>enroll</a:t>
            </a:r>
            <a:r>
              <a:rPr lang="it-IT" dirty="0">
                <a:latin typeface="+mn-lt"/>
              </a:rPr>
              <a:t> in </a:t>
            </a:r>
            <a:r>
              <a:rPr lang="it-IT" b="1" dirty="0" err="1">
                <a:latin typeface="+mn-lt"/>
              </a:rPr>
              <a:t>most</a:t>
            </a:r>
            <a:r>
              <a:rPr lang="it-IT" b="1" dirty="0">
                <a:latin typeface="+mn-lt"/>
              </a:rPr>
              <a:t> Polimi </a:t>
            </a:r>
            <a:r>
              <a:rPr lang="it-IT" b="1" dirty="0" err="1">
                <a:latin typeface="+mn-lt"/>
              </a:rPr>
              <a:t>classes</a:t>
            </a:r>
            <a:endParaRPr lang="en-GB" b="1" dirty="0">
              <a:latin typeface="+mn-lt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A full-time student enrols for approx. </a:t>
            </a:r>
            <a:r>
              <a:rPr lang="en-GB" b="1" dirty="0">
                <a:latin typeface="+mn-lt"/>
              </a:rPr>
              <a:t>30 ECTS </a:t>
            </a:r>
            <a:r>
              <a:rPr lang="en-GB" dirty="0">
                <a:latin typeface="+mn-lt"/>
              </a:rPr>
              <a:t>credits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Time-table is approx. 2 half-days per week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en-GB" b="1" dirty="0">
                <a:latin typeface="+mn-lt"/>
              </a:rPr>
              <a:t>Attendance</a:t>
            </a:r>
            <a:r>
              <a:rPr lang="en-GB" dirty="0">
                <a:latin typeface="+mn-lt"/>
              </a:rPr>
              <a:t> is for the most part </a:t>
            </a:r>
            <a:r>
              <a:rPr lang="en-GB" b="1" dirty="0">
                <a:latin typeface="+mn-lt"/>
              </a:rPr>
              <a:t>not mandatory,</a:t>
            </a:r>
            <a:r>
              <a:rPr lang="en-US" dirty="0">
                <a:latin typeface="+mn-lt"/>
              </a:rPr>
              <a:t> but it is better to inform the professor that you are there</a:t>
            </a:r>
            <a:endParaRPr lang="en-GB" dirty="0">
              <a:latin typeface="+mn-lt"/>
            </a:endParaRP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Most ME courses are </a:t>
            </a:r>
            <a:r>
              <a:rPr lang="en-GB" b="1" dirty="0">
                <a:latin typeface="+mn-lt"/>
              </a:rPr>
              <a:t>open</a:t>
            </a:r>
            <a:r>
              <a:rPr lang="en-GB" dirty="0">
                <a:latin typeface="+mn-lt"/>
              </a:rPr>
              <a:t> (no caps on courses)</a:t>
            </a:r>
          </a:p>
          <a:p>
            <a:pPr lvl="2" algn="just"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</a:rPr>
              <a:t>Students must pay attention to class </a:t>
            </a:r>
            <a:r>
              <a:rPr lang="en-GB" b="1" dirty="0">
                <a:latin typeface="+mn-lt"/>
              </a:rPr>
              <a:t>location</a:t>
            </a:r>
            <a:r>
              <a:rPr lang="en-GB" dirty="0">
                <a:latin typeface="+mn-lt"/>
              </a:rPr>
              <a:t> – 7 Campuses!</a:t>
            </a:r>
          </a:p>
          <a:p>
            <a:pPr marL="457200" lvl="1" indent="0">
              <a:buFont typeface="Arial"/>
              <a:buNone/>
            </a:pPr>
            <a:endParaRPr lang="en-GB" sz="1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6003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4294967295"/>
          </p:nvPr>
        </p:nvSpPr>
        <p:spPr>
          <a:xfrm>
            <a:off x="283464" y="142557"/>
            <a:ext cx="8709707" cy="762415"/>
          </a:xfrm>
        </p:spPr>
        <p:txBody>
          <a:bodyPr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it-IT" b="1" dirty="0">
                <a:solidFill>
                  <a:schemeClr val="bg1"/>
                </a:solidFill>
              </a:rPr>
              <a:t>What you should know</a:t>
            </a:r>
            <a:r>
              <a:rPr lang="is-IS" b="1" dirty="0">
                <a:solidFill>
                  <a:schemeClr val="bg1"/>
                </a:solidFill>
              </a:rPr>
              <a:t>…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1291474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2000" b="1" dirty="0"/>
              <a:t>– </a:t>
            </a:r>
            <a:r>
              <a:rPr lang="en-GB" sz="2000" b="1" dirty="0">
                <a:solidFill>
                  <a:srgbClr val="FF0000"/>
                </a:solidFill>
              </a:rPr>
              <a:t>About Final Exams:</a:t>
            </a:r>
            <a:endParaRPr lang="en-GB" sz="1850" b="1" dirty="0">
              <a:solidFill>
                <a:srgbClr val="FF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Students </a:t>
            </a:r>
            <a:r>
              <a:rPr lang="en-GB" sz="2000" b="1" dirty="0"/>
              <a:t>cannot</a:t>
            </a:r>
            <a:r>
              <a:rPr lang="en-GB" sz="2000" dirty="0"/>
              <a:t> take exams for courses that are not included in their Study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It is up to you to choose when to take the exam (following the provided call calendar)</a:t>
            </a:r>
            <a:r>
              <a:rPr lang="en-US" sz="2000" dirty="0"/>
              <a:t> but must be </a:t>
            </a:r>
            <a:r>
              <a:rPr lang="en-US" sz="2000" b="1" dirty="0"/>
              <a:t>taken during regular exam calls </a:t>
            </a:r>
            <a:r>
              <a:rPr lang="en-US" sz="2000" dirty="0"/>
              <a:t>(“</a:t>
            </a:r>
            <a:r>
              <a:rPr lang="en-US" sz="2000" dirty="0" err="1"/>
              <a:t>Appello</a:t>
            </a:r>
            <a:r>
              <a:rPr lang="en-US" sz="2000" dirty="0"/>
              <a:t>”)</a:t>
            </a:r>
            <a:endParaRPr lang="en-GB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Exam Calls take place five times a year: January, July, September, December, April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In order to take an exam, students </a:t>
            </a:r>
            <a:r>
              <a:rPr lang="en-GB" sz="2000" b="1" dirty="0"/>
              <a:t>must sign up </a:t>
            </a:r>
            <a:r>
              <a:rPr lang="en-GB" sz="2000" dirty="0"/>
              <a:t>for it in advance (online)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You must provide an ID Card (with picture)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Exams can be written, oral, or a mix. Some courses (e.g. labs) evaluate also assignments given throughout the semester.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Exams are evaluated in “30” points (</a:t>
            </a:r>
            <a:r>
              <a:rPr lang="en-GB" sz="2000" b="1" dirty="0"/>
              <a:t>minimum passing grade 18</a:t>
            </a:r>
            <a:r>
              <a:rPr lang="en-GB" sz="20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A student can </a:t>
            </a:r>
            <a:r>
              <a:rPr lang="en-GB" sz="2000" b="1" dirty="0"/>
              <a:t>refuse a grade </a:t>
            </a:r>
            <a:r>
              <a:rPr lang="en-GB" sz="2000" dirty="0"/>
              <a:t>and try the exam again, following the provided exam calendar (pay attention to professor’s instructions)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/>
              <a:t>Some courses might have a mid-term exam (Nov - May)</a:t>
            </a:r>
          </a:p>
        </p:txBody>
      </p:sp>
    </p:spTree>
    <p:extLst>
      <p:ext uri="{BB962C8B-B14F-4D97-AF65-F5344CB8AC3E}">
        <p14:creationId xmlns:p14="http://schemas.microsoft.com/office/powerpoint/2010/main" val="25952280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F85A79-DB51-4811-9136-027092CD2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What you </a:t>
            </a:r>
            <a:r>
              <a:rPr lang="it-IT" b="1" dirty="0" err="1">
                <a:solidFill>
                  <a:schemeClr val="bg1"/>
                </a:solidFill>
              </a:rPr>
              <a:t>should</a:t>
            </a:r>
            <a:r>
              <a:rPr lang="it-IT" b="1" dirty="0">
                <a:solidFill>
                  <a:schemeClr val="bg1"/>
                </a:solidFill>
              </a:rPr>
              <a:t> know</a:t>
            </a:r>
            <a:r>
              <a:rPr lang="is-IS" b="1" dirty="0">
                <a:solidFill>
                  <a:schemeClr val="bg1"/>
                </a:solidFill>
              </a:rPr>
              <a:t>…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400D9B-81EE-4DD8-A941-8B7E11529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02" y="1421394"/>
            <a:ext cx="8899556" cy="4704769"/>
          </a:xfrm>
        </p:spPr>
        <p:txBody>
          <a:bodyPr>
            <a:normAutofit/>
          </a:bodyPr>
          <a:lstStyle/>
          <a:p>
            <a:r>
              <a:rPr lang="it-IT" b="1" dirty="0">
                <a:latin typeface="+mn-lt"/>
              </a:rPr>
              <a:t>-    </a:t>
            </a:r>
            <a:r>
              <a:rPr lang="it-IT" b="1" dirty="0">
                <a:solidFill>
                  <a:srgbClr val="FF0000"/>
                </a:solidFill>
                <a:latin typeface="+mn-lt"/>
              </a:rPr>
              <a:t>About your final thesis</a:t>
            </a:r>
            <a:r>
              <a:rPr lang="it-IT" dirty="0">
                <a:solidFill>
                  <a:srgbClr val="FF0000"/>
                </a:solidFill>
                <a:latin typeface="+mn-lt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+mn-lt"/>
              </a:rPr>
              <a:t>Keep</a:t>
            </a:r>
            <a:r>
              <a:rPr lang="it-IT" dirty="0">
                <a:latin typeface="+mn-lt"/>
              </a:rPr>
              <a:t> in mind </a:t>
            </a:r>
            <a:r>
              <a:rPr lang="it-IT" dirty="0" err="1">
                <a:latin typeface="+mn-lt"/>
              </a:rPr>
              <a:t>that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if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you</a:t>
            </a:r>
            <a:r>
              <a:rPr lang="it-IT" dirty="0">
                <a:latin typeface="+mn-lt"/>
              </a:rPr>
              <a:t> are </a:t>
            </a:r>
            <a:r>
              <a:rPr lang="it-IT" dirty="0" err="1">
                <a:latin typeface="+mn-lt"/>
              </a:rPr>
              <a:t>studying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at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Polimi</a:t>
            </a:r>
            <a:r>
              <a:rPr lang="it-IT" dirty="0">
                <a:latin typeface="+mn-lt"/>
              </a:rPr>
              <a:t> to </a:t>
            </a:r>
            <a:r>
              <a:rPr lang="it-IT" dirty="0" err="1">
                <a:latin typeface="+mn-lt"/>
              </a:rPr>
              <a:t>pursue</a:t>
            </a:r>
            <a:r>
              <a:rPr lang="it-IT" dirty="0">
                <a:latin typeface="+mn-lt"/>
              </a:rPr>
              <a:t> an international </a:t>
            </a:r>
            <a:r>
              <a:rPr lang="it-IT" b="1" dirty="0">
                <a:latin typeface="+mn-lt"/>
              </a:rPr>
              <a:t>double degree</a:t>
            </a:r>
            <a:r>
              <a:rPr lang="it-IT" dirty="0">
                <a:latin typeface="+mn-lt"/>
              </a:rPr>
              <a:t>, </a:t>
            </a:r>
            <a:r>
              <a:rPr lang="it-IT" dirty="0" err="1">
                <a:latin typeface="+mn-lt"/>
              </a:rPr>
              <a:t>you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will</a:t>
            </a:r>
            <a:r>
              <a:rPr lang="it-IT" dirty="0">
                <a:latin typeface="+mn-lt"/>
              </a:rPr>
              <a:t> be </a:t>
            </a:r>
            <a:r>
              <a:rPr lang="it-IT" dirty="0" err="1">
                <a:latin typeface="+mn-lt"/>
              </a:rPr>
              <a:t>required</a:t>
            </a:r>
            <a:r>
              <a:rPr lang="it-IT" dirty="0">
                <a:latin typeface="+mn-lt"/>
              </a:rPr>
              <a:t> to end </a:t>
            </a:r>
            <a:r>
              <a:rPr lang="it-IT" dirty="0" err="1">
                <a:latin typeface="+mn-lt"/>
              </a:rPr>
              <a:t>your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program</a:t>
            </a:r>
            <a:r>
              <a:rPr lang="it-IT" dirty="0">
                <a:latin typeface="+mn-lt"/>
              </a:rPr>
              <a:t> by </a:t>
            </a:r>
            <a:r>
              <a:rPr lang="it-IT" dirty="0" err="1">
                <a:latin typeface="+mn-lt"/>
              </a:rPr>
              <a:t>discussing</a:t>
            </a:r>
            <a:r>
              <a:rPr lang="it-IT" dirty="0">
                <a:latin typeface="+mn-lt"/>
              </a:rPr>
              <a:t> a </a:t>
            </a:r>
            <a:r>
              <a:rPr lang="it-IT" dirty="0" err="1">
                <a:latin typeface="+mn-lt"/>
              </a:rPr>
              <a:t>final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thesis</a:t>
            </a:r>
            <a:r>
              <a:rPr lang="it-IT" dirty="0">
                <a:latin typeface="+mn-lt"/>
              </a:rPr>
              <a:t>, </a:t>
            </a:r>
            <a:r>
              <a:rPr lang="it-IT" dirty="0" err="1">
                <a:latin typeface="+mn-lt"/>
              </a:rPr>
              <a:t>as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all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Polimi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students</a:t>
            </a:r>
            <a:endParaRPr lang="it-IT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+mn-lt"/>
              </a:rPr>
              <a:t>All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students</a:t>
            </a:r>
            <a:r>
              <a:rPr lang="it-IT" dirty="0">
                <a:latin typeface="+mn-lt"/>
              </a:rPr>
              <a:t> must </a:t>
            </a:r>
            <a:r>
              <a:rPr lang="it-IT" dirty="0" err="1">
                <a:latin typeface="+mn-lt"/>
              </a:rPr>
              <a:t>have</a:t>
            </a:r>
            <a:r>
              <a:rPr lang="it-IT" dirty="0">
                <a:latin typeface="+mn-lt"/>
              </a:rPr>
              <a:t> a </a:t>
            </a:r>
            <a:r>
              <a:rPr lang="it-IT" dirty="0" err="1">
                <a:latin typeface="+mn-lt"/>
              </a:rPr>
              <a:t>Polimi</a:t>
            </a:r>
            <a:r>
              <a:rPr lang="it-IT" dirty="0">
                <a:latin typeface="+mn-lt"/>
              </a:rPr>
              <a:t> supervisor. Check with your </a:t>
            </a:r>
            <a:r>
              <a:rPr lang="it-IT" dirty="0" err="1">
                <a:latin typeface="+mn-lt"/>
              </a:rPr>
              <a:t>sending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School’s</a:t>
            </a:r>
            <a:r>
              <a:rPr lang="it-IT" dirty="0">
                <a:latin typeface="+mn-lt"/>
              </a:rPr>
              <a:t> requirements for </a:t>
            </a:r>
            <a:r>
              <a:rPr lang="it-IT" dirty="0" err="1">
                <a:latin typeface="+mn-lt"/>
              </a:rPr>
              <a:t>type</a:t>
            </a:r>
            <a:r>
              <a:rPr lang="it-IT" dirty="0">
                <a:latin typeface="+mn-lt"/>
              </a:rPr>
              <a:t> of thesis work (Polimi </a:t>
            </a:r>
            <a:r>
              <a:rPr lang="it-IT" dirty="0" err="1">
                <a:latin typeface="+mn-lt"/>
              </a:rPr>
              <a:t>offers</a:t>
            </a:r>
            <a:r>
              <a:rPr lang="it-IT" dirty="0">
                <a:latin typeface="+mn-lt"/>
              </a:rPr>
              <a:t> 3 options)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dirty="0">
              <a:latin typeface="+mn-l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dirty="0">
                <a:latin typeface="+mn-lt"/>
              </a:rPr>
              <a:t>For a </a:t>
            </a:r>
            <a:r>
              <a:rPr lang="it-IT" b="1" dirty="0" err="1">
                <a:latin typeface="+mn-lt"/>
              </a:rPr>
              <a:t>step-by-step</a:t>
            </a:r>
            <a:r>
              <a:rPr lang="it-IT" b="1" dirty="0">
                <a:latin typeface="+mn-lt"/>
              </a:rPr>
              <a:t> guide </a:t>
            </a:r>
            <a:r>
              <a:rPr lang="it-IT" dirty="0">
                <a:latin typeface="+mn-lt"/>
              </a:rPr>
              <a:t>of the </a:t>
            </a:r>
            <a:r>
              <a:rPr lang="it-IT" dirty="0" err="1">
                <a:latin typeface="+mn-lt"/>
              </a:rPr>
              <a:t>process</a:t>
            </a:r>
            <a:r>
              <a:rPr lang="it-IT" dirty="0">
                <a:latin typeface="+mn-lt"/>
              </a:rPr>
              <a:t> for international double degree students </a:t>
            </a:r>
            <a:r>
              <a:rPr lang="it-IT" dirty="0" err="1">
                <a:latin typeface="+mn-lt"/>
              </a:rPr>
              <a:t>please</a:t>
            </a:r>
            <a:r>
              <a:rPr lang="it-IT" dirty="0">
                <a:latin typeface="+mn-lt"/>
              </a:rPr>
              <a:t> </a:t>
            </a:r>
            <a:r>
              <a:rPr lang="it-IT" dirty="0" err="1">
                <a:latin typeface="+mn-lt"/>
              </a:rPr>
              <a:t>refer</a:t>
            </a:r>
            <a:r>
              <a:rPr lang="it-IT" dirty="0">
                <a:latin typeface="+mn-lt"/>
              </a:rPr>
              <a:t> to the SoM website </a:t>
            </a:r>
            <a:r>
              <a:rPr lang="it-IT" dirty="0">
                <a:latin typeface="+mn-lt"/>
                <a:hlinkClick r:id="rId2"/>
              </a:rPr>
              <a:t>here</a:t>
            </a:r>
            <a:r>
              <a:rPr lang="it-IT" dirty="0">
                <a:latin typeface="+mn-lt"/>
              </a:rPr>
              <a:t> (STUDY WITH US &gt; DOUBLE DEGREES TAB)</a:t>
            </a:r>
          </a:p>
          <a:p>
            <a:endParaRPr lang="it-IT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7849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428" y="139166"/>
            <a:ext cx="8990091" cy="840400"/>
          </a:xfrm>
        </p:spPr>
        <p:txBody>
          <a:bodyPr anchor="ctr"/>
          <a:lstStyle/>
          <a:p>
            <a:pPr algn="ctr"/>
            <a:r>
              <a:rPr lang="it-IT" dirty="0" err="1"/>
              <a:t>Where</a:t>
            </a:r>
            <a:r>
              <a:rPr lang="it-IT" dirty="0"/>
              <a:t> to </a:t>
            </a:r>
            <a:r>
              <a:rPr lang="it-IT" dirty="0" err="1"/>
              <a:t>find</a:t>
            </a:r>
            <a:r>
              <a:rPr lang="it-IT" dirty="0"/>
              <a:t> this presentation…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2428" y="5444197"/>
            <a:ext cx="8990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hlinkClick r:id="rId2"/>
              </a:rPr>
              <a:t>www.som.polimi.it/en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dirty="0">
                <a:solidFill>
                  <a:srgbClr val="002060"/>
                </a:solidFill>
              </a:rPr>
              <a:t>&gt; The School</a:t>
            </a:r>
            <a:r>
              <a:rPr lang="it-IT" b="1" dirty="0">
                <a:solidFill>
                  <a:srgbClr val="002060"/>
                </a:solidFill>
              </a:rPr>
              <a:t> </a:t>
            </a:r>
            <a:r>
              <a:rPr lang="it-IT" sz="1400" dirty="0">
                <a:solidFill>
                  <a:srgbClr val="002060"/>
                </a:solidFill>
              </a:rPr>
              <a:t>&gt; I</a:t>
            </a:r>
            <a:r>
              <a:rPr lang="it-IT" dirty="0">
                <a:solidFill>
                  <a:srgbClr val="002060"/>
                </a:solidFill>
              </a:rPr>
              <a:t>nternational Network </a:t>
            </a:r>
            <a:r>
              <a:rPr lang="it-IT" sz="1400" dirty="0">
                <a:solidFill>
                  <a:srgbClr val="002060"/>
                </a:solidFill>
              </a:rPr>
              <a:t>&gt; I</a:t>
            </a:r>
            <a:r>
              <a:rPr lang="it-IT" dirty="0">
                <a:solidFill>
                  <a:srgbClr val="002060"/>
                </a:solidFill>
              </a:rPr>
              <a:t>ncoming Exchange Students </a:t>
            </a:r>
            <a:r>
              <a:rPr lang="it-IT" sz="1400" dirty="0">
                <a:solidFill>
                  <a:srgbClr val="002060"/>
                </a:solidFill>
              </a:rPr>
              <a:t>&gt; </a:t>
            </a:r>
          </a:p>
          <a:p>
            <a:pPr algn="ctr"/>
            <a:r>
              <a:rPr lang="it-IT" dirty="0">
                <a:solidFill>
                  <a:srgbClr val="002060"/>
                </a:solidFill>
              </a:rPr>
              <a:t>USEFUL COURSE AND SCHEDULING INFORMATION FOR EXCHANGE STUDENTS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" y="1600200"/>
            <a:ext cx="78771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42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GB" dirty="0"/>
              <a:t>Where to find our Offices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93" y="1338146"/>
            <a:ext cx="7848568" cy="462432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370" y="1705754"/>
            <a:ext cx="378659" cy="44418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9271" y="1918341"/>
            <a:ext cx="1555366" cy="20751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579042" y="4253537"/>
            <a:ext cx="2474555" cy="92333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Registrar’s Office &amp;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</a:rPr>
              <a:t>Studesk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 :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Via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Lambruschini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15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2" name="Connettore 1 11"/>
          <p:cNvCxnSpPr>
            <a:stCxn id="10" idx="0"/>
          </p:cNvCxnSpPr>
          <p:nvPr/>
        </p:nvCxnSpPr>
        <p:spPr>
          <a:xfrm flipH="1" flipV="1">
            <a:off x="4464426" y="3818967"/>
            <a:ext cx="1351894" cy="4345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447939" y="1369719"/>
            <a:ext cx="6100345" cy="36933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</a:rPr>
              <a:t>Program Office &amp; Intl. Relations Office: 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Via </a:t>
            </a:r>
            <a:r>
              <a:rPr lang="it-IT" dirty="0" err="1">
                <a:solidFill>
                  <a:schemeClr val="accent1">
                    <a:lumMod val="50000"/>
                  </a:schemeClr>
                </a:solidFill>
              </a:rPr>
              <a:t>Lambruschini</a:t>
            </a:r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 4/b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6" name="Connettore 1 15"/>
          <p:cNvCxnSpPr/>
          <p:nvPr/>
        </p:nvCxnSpPr>
        <p:spPr>
          <a:xfrm flipH="1" flipV="1">
            <a:off x="5134532" y="1493278"/>
            <a:ext cx="481263" cy="6803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64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507" y="1529541"/>
            <a:ext cx="2574668" cy="119557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529541"/>
            <a:ext cx="3317659" cy="28214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1529541"/>
            <a:ext cx="2421363" cy="282140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433" y="2862394"/>
            <a:ext cx="2540741" cy="148855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4532239"/>
            <a:ext cx="4229100" cy="146785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068" y="4532239"/>
            <a:ext cx="4100105" cy="146785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35670" y="336025"/>
            <a:ext cx="8657505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Milan l'è un gran Milan…</a:t>
            </a:r>
          </a:p>
        </p:txBody>
      </p:sp>
    </p:spTree>
    <p:extLst>
      <p:ext uri="{BB962C8B-B14F-4D97-AF65-F5344CB8AC3E}">
        <p14:creationId xmlns:p14="http://schemas.microsoft.com/office/powerpoint/2010/main" val="2145352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1456266"/>
            <a:ext cx="2299430" cy="453813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it-IT" dirty="0"/>
              <a:t>Learning Agreement to be </a:t>
            </a:r>
            <a:r>
              <a:rPr lang="it-IT" dirty="0" err="1"/>
              <a:t>signed</a:t>
            </a:r>
            <a:r>
              <a:rPr lang="it-IT" dirty="0"/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8837" y="2903125"/>
            <a:ext cx="6586763" cy="2259717"/>
          </a:xfrm>
        </p:spPr>
        <p:txBody>
          <a:bodyPr>
            <a:noAutofit/>
          </a:bodyPr>
          <a:lstStyle/>
          <a:p>
            <a:pPr algn="ctr"/>
            <a:r>
              <a:rPr lang="en-GB" sz="2400" dirty="0">
                <a:latin typeface="+mn-lt"/>
              </a:rPr>
              <a:t>Please send your </a:t>
            </a:r>
            <a:r>
              <a:rPr lang="en-GB" sz="2400" b="1" dirty="0">
                <a:latin typeface="+mn-lt"/>
              </a:rPr>
              <a:t>Learning Agreement </a:t>
            </a:r>
            <a:r>
              <a:rPr lang="en-GB" sz="2400" dirty="0">
                <a:latin typeface="+mn-lt"/>
              </a:rPr>
              <a:t>to:</a:t>
            </a:r>
          </a:p>
          <a:p>
            <a:pPr algn="ctr"/>
            <a:r>
              <a:rPr lang="en-GB" sz="2400" dirty="0">
                <a:latin typeface="+mn-lt"/>
                <a:hlinkClick r:id="rId3"/>
              </a:rPr>
              <a:t>exchangemanagement-dig@polimi.it</a:t>
            </a:r>
            <a:r>
              <a:rPr lang="en-GB" sz="2400" dirty="0">
                <a:latin typeface="+mn-lt"/>
              </a:rPr>
              <a:t> </a:t>
            </a:r>
          </a:p>
          <a:p>
            <a:pPr algn="ctr"/>
            <a:r>
              <a:rPr lang="en-GB" sz="2400" dirty="0">
                <a:latin typeface="+mn-lt"/>
              </a:rPr>
              <a:t>to the attention of Ms Diletta Fiasca; </a:t>
            </a:r>
          </a:p>
          <a:p>
            <a:pPr algn="ctr"/>
            <a:r>
              <a:rPr lang="en-GB" sz="2400" dirty="0">
                <a:latin typeface="+mn-lt"/>
              </a:rPr>
              <a:t>Ms Fiasca will have them signed and return them to you</a:t>
            </a:r>
          </a:p>
        </p:txBody>
      </p:sp>
    </p:spTree>
    <p:extLst>
      <p:ext uri="{BB962C8B-B14F-4D97-AF65-F5344CB8AC3E}">
        <p14:creationId xmlns:p14="http://schemas.microsoft.com/office/powerpoint/2010/main" val="735813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5B2949-1793-4C8C-A55F-7F5B43AC0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21" y="139166"/>
            <a:ext cx="8933780" cy="840400"/>
          </a:xfrm>
        </p:spPr>
        <p:txBody>
          <a:bodyPr anchor="ctr"/>
          <a:lstStyle/>
          <a:p>
            <a:pPr algn="ctr"/>
            <a:r>
              <a:rPr lang="it-IT" dirty="0" err="1"/>
              <a:t>Useful</a:t>
            </a:r>
            <a:r>
              <a:rPr lang="it-IT" dirty="0"/>
              <a:t> </a:t>
            </a:r>
            <a:r>
              <a:rPr lang="it-IT" dirty="0" err="1"/>
              <a:t>Contacts</a:t>
            </a:r>
            <a:endParaRPr lang="it-IT" dirty="0"/>
          </a:p>
        </p:txBody>
      </p:sp>
      <p:graphicFrame>
        <p:nvGraphicFramePr>
          <p:cNvPr id="4" name="Segnaposto contenuto 6">
            <a:extLst>
              <a:ext uri="{FF2B5EF4-FFF2-40B4-BE49-F238E27FC236}">
                <a16:creationId xmlns:a16="http://schemas.microsoft.com/office/drawing/2014/main" id="{26646580-07F3-46EF-91B4-0E999D0E5A8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355648"/>
              </p:ext>
            </p:extLst>
          </p:nvPr>
        </p:nvGraphicFramePr>
        <p:xfrm>
          <a:off x="183057" y="1331945"/>
          <a:ext cx="8810144" cy="4584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0251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60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627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16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4D1807F8-FD80-E44C-B83A-DBF046372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it-IT" dirty="0" err="1"/>
              <a:t>Getting</a:t>
            </a:r>
            <a:r>
              <a:rPr lang="it-IT" dirty="0"/>
              <a:t> to </a:t>
            </a:r>
            <a:r>
              <a:rPr lang="it-IT" dirty="0" err="1"/>
              <a:t>know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other</a:t>
            </a:r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BB6A20C8-31C5-4547-A7E8-CA549F13B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305" y="2084716"/>
            <a:ext cx="6241473" cy="2951579"/>
          </a:xfrm>
        </p:spPr>
        <p:txBody>
          <a:bodyPr anchor="ctr">
            <a:normAutofit/>
          </a:bodyPr>
          <a:lstStyle/>
          <a:p>
            <a:pPr algn="ctr"/>
            <a:r>
              <a:rPr lang="it-IT" sz="4000" dirty="0">
                <a:latin typeface="+mn-lt"/>
              </a:rPr>
              <a:t>Please join </a:t>
            </a:r>
            <a:r>
              <a:rPr lang="it-IT" sz="4000" dirty="0" err="1">
                <a:latin typeface="+mn-lt"/>
              </a:rPr>
              <a:t>us</a:t>
            </a:r>
            <a:r>
              <a:rPr lang="it-IT" sz="4000" dirty="0">
                <a:latin typeface="+mn-lt"/>
              </a:rPr>
              <a:t> </a:t>
            </a:r>
            <a:r>
              <a:rPr lang="it-IT" sz="4000" dirty="0" err="1">
                <a:latin typeface="+mn-lt"/>
              </a:rPr>
              <a:t>at</a:t>
            </a:r>
            <a:r>
              <a:rPr lang="it-IT" sz="4000" dirty="0">
                <a:latin typeface="+mn-lt"/>
              </a:rPr>
              <a:t> </a:t>
            </a:r>
            <a:r>
              <a:rPr lang="it-IT" sz="4000" b="1" dirty="0">
                <a:latin typeface="+mn-lt"/>
              </a:rPr>
              <a:t>PollEv.com/polimi2022</a:t>
            </a:r>
          </a:p>
        </p:txBody>
      </p:sp>
    </p:spTree>
    <p:extLst>
      <p:ext uri="{BB962C8B-B14F-4D97-AF65-F5344CB8AC3E}">
        <p14:creationId xmlns:p14="http://schemas.microsoft.com/office/powerpoint/2010/main" val="2353222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68812"/>
            <a:ext cx="9020246" cy="787791"/>
          </a:xfrm>
        </p:spPr>
        <p:txBody>
          <a:bodyPr anchor="ctr">
            <a:normAutofit/>
          </a:bodyPr>
          <a:lstStyle/>
          <a:p>
            <a:pPr algn="ctr"/>
            <a:r>
              <a:rPr lang="it-IT" dirty="0"/>
              <a:t>Politecnico di Milano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41" y="1526107"/>
            <a:ext cx="7668000" cy="443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78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contenuto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  <p:sp>
        <p:nvSpPr>
          <p:cNvPr id="43010" name="Rectangle 2"/>
          <p:cNvSpPr>
            <a:spLocks noGrp="1" noChangeAspect="1" noChangeArrowheads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Politecnico di Milano</a:t>
            </a:r>
            <a:br>
              <a:rPr lang="en-US" dirty="0"/>
            </a:br>
            <a:r>
              <a:rPr lang="en-US" dirty="0"/>
              <a:t>Research Departments</a:t>
            </a:r>
            <a:endParaRPr lang="it-IT" alt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288521" y="1467163"/>
            <a:ext cx="8460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Aerospace Science and Technology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Architecture and Urban Studies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Architecture, Built Environment and Construction Engineering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Chemistry, Materials and Chemical Engineering “Giulio Natta”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Civil and Environmental Engineering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Design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Electronics, Information and Bioengineering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Energy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Management, Economics and Industrial Engineering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Mathematics “Francesco </a:t>
            </a:r>
            <a:r>
              <a:rPr lang="en-US" sz="2400" dirty="0" err="1"/>
              <a:t>Brioschi</a:t>
            </a:r>
            <a:r>
              <a:rPr lang="en-US" sz="2400" dirty="0"/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Mechanical Engineering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83524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it-IT" dirty="0"/>
              <a:t>Politecnico di Milano School of Management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9301"/>
            <a:ext cx="5570533" cy="4846029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494" y="1289300"/>
            <a:ext cx="3536505" cy="484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84415"/>
      </p:ext>
    </p:extLst>
  </p:cSld>
  <p:clrMapOvr>
    <a:masterClrMapping/>
  </p:clrMapOvr>
</p:sld>
</file>

<file path=ppt/theme/theme1.xml><?xml version="1.0" encoding="utf-8"?>
<a:theme xmlns:a="http://schemas.openxmlformats.org/drawingml/2006/main" name="POL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8A713F299A884DB11DE64B6266C624" ma:contentTypeVersion="0" ma:contentTypeDescription="Create a new document." ma:contentTypeScope="" ma:versionID="edf500d7ee32cded6575874a683ec45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51F63A-FF87-450C-9E05-99B5E450AB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224DCF8-2E9C-4F83-B4DB-30B82AEB9D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2246D0E-5774-4F2B-8D04-9E95FD7C7A73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POLI</Template>
  <TotalTime>3496</TotalTime>
  <Words>1222</Words>
  <Application>Microsoft Office PowerPoint</Application>
  <PresentationFormat>Presentazione su schermo (4:3)</PresentationFormat>
  <Paragraphs>156</Paragraphs>
  <Slides>29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Times New Roman</vt:lpstr>
      <vt:lpstr>Wingdings</vt:lpstr>
      <vt:lpstr>POLI</vt:lpstr>
      <vt:lpstr>Titolo presentazione sottotitolo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Getting to know each other</vt:lpstr>
      <vt:lpstr>Politecnico di Milano</vt:lpstr>
      <vt:lpstr>Politecnico di Milano Research Departments</vt:lpstr>
      <vt:lpstr>Politecnico di Milano School of Management</vt:lpstr>
      <vt:lpstr>Politecnico di Milano School of Management</vt:lpstr>
      <vt:lpstr>SoM Mission</vt:lpstr>
      <vt:lpstr>SoM Research Lines</vt:lpstr>
      <vt:lpstr>SoM Accreditations, Rankings &amp; Memberships</vt:lpstr>
      <vt:lpstr>The SoM Programme Portfolio</vt:lpstr>
      <vt:lpstr>Bachelor &amp; Master of Science Degrees in Management Engineering</vt:lpstr>
      <vt:lpstr>Master of Science in Management Engineering   Overall Structure</vt:lpstr>
      <vt:lpstr>International Exchanges at SoM</vt:lpstr>
      <vt:lpstr>International Exchanges at SoM</vt:lpstr>
      <vt:lpstr>International Alliances at SoM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you should know…</vt:lpstr>
      <vt:lpstr>Where to find this presentation…</vt:lpstr>
      <vt:lpstr>Where to find our Offices</vt:lpstr>
      <vt:lpstr>Presentazione standard di PowerPoint</vt:lpstr>
      <vt:lpstr>Learning Agreement to be signed?</vt:lpstr>
      <vt:lpstr>Useful Contacts</vt:lpstr>
    </vt:vector>
  </TitlesOfParts>
  <Company>Area Servizi 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Colleoni</dc:creator>
  <cp:lastModifiedBy>Diletta Fiasca</cp:lastModifiedBy>
  <cp:revision>257</cp:revision>
  <dcterms:created xsi:type="dcterms:W3CDTF">2015-05-26T12:27:57Z</dcterms:created>
  <dcterms:modified xsi:type="dcterms:W3CDTF">2022-02-18T10:24:16Z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0x010100DD8A713F299A884DB11DE64B6266C624</vt:lpwstr>
  </property>
</Properties>
</file>